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94" r:id="rId6"/>
    <p:sldId id="268" r:id="rId7"/>
    <p:sldId id="261" r:id="rId8"/>
    <p:sldId id="262" r:id="rId9"/>
    <p:sldId id="263" r:id="rId10"/>
    <p:sldId id="264" r:id="rId11"/>
    <p:sldId id="266" r:id="rId12"/>
    <p:sldId id="269" r:id="rId13"/>
    <p:sldId id="270" r:id="rId14"/>
    <p:sldId id="271" r:id="rId15"/>
    <p:sldId id="273" r:id="rId16"/>
    <p:sldId id="274" r:id="rId17"/>
    <p:sldId id="295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7" r:id="rId27"/>
    <p:sldId id="288" r:id="rId28"/>
    <p:sldId id="289" r:id="rId29"/>
    <p:sldId id="293" r:id="rId30"/>
    <p:sldId id="290" r:id="rId31"/>
    <p:sldId id="291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48"/>
  </p:normalViewPr>
  <p:slideViewPr>
    <p:cSldViewPr snapToGrid="0">
      <p:cViewPr>
        <p:scale>
          <a:sx n="14" d="100"/>
          <a:sy n="14" d="100"/>
        </p:scale>
        <p:origin x="2608" y="2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01B7-B297-04C0-3C5B-7E9F34026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20326-ECA1-0ED5-E24F-1476D1E88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69A77-F8E8-FBD0-7A35-6ECD78D2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3C4C8-47BA-A55E-86CB-E5779F343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80E8-FD2A-A5F2-A7C6-E5B6D79A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4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FB61-9E4A-EF1C-DD3C-C33733BA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AC634-CDFE-E68C-01AA-D15424F61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0F2A1-BC32-4009-395A-6FE14E30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64ABC-E20F-6F98-4929-4BF488BB1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F9024-3FE3-D9DD-83CF-10B88868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1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C040A2-D376-9A8D-BA5A-42BE339CD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A3AA1-CC33-5E36-42F7-43FF3E704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5110B-60DD-50A4-3BB0-8C8F90F2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AB082-7F25-91D7-8AB4-12391EC4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56F83-8289-E3BD-BC84-207A6381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04A6-BD79-9133-529D-B440005C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9374A-3D9D-A99D-77D2-CD2796A9D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D97AA-AFF1-F713-DC3A-8DACFBD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020C8-B444-7FFA-50B4-1D73994B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86F9A-9C59-A8DD-C780-DE85EDE6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8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9D94-A119-FABE-6E7C-AA1687CDB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7B79E-6701-4126-FFDB-0343A2B71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920D9-9603-FD59-93EE-C7DD8DECE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3AE1-E69C-E3E7-5B61-05F6836F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1080E-9EC6-F33B-A9D2-25392F9F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6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FB99-8D1C-F485-E291-41E548A3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E0899-3F00-A33D-31C8-013E4E2AD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1A5A-6A23-3B09-BB9F-9FE2BB84E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08325-028A-4A3E-05CC-D6D3DAF98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C6D18-DF33-198D-30A6-8C9E547F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E0967-748B-B819-DEF6-60CD3856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8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7C22-9C97-B82A-7381-BA082538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13071-1E19-9B53-410C-C5FE5BF61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9B1CA-95FA-6AC4-67E0-7BEFE6F74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86835-37D3-2F45-476C-57126AF6C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474F5-E540-2A83-5117-096484EAE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A0F933-014A-984E-BDBD-CA09DA77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C2186-57A4-A157-6803-8A933200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EA3E54-419C-A471-6CB9-C58E269D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2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A0A3-1A6A-D9DC-DC09-D769AF6D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5EF2A-B18C-1ECD-2569-DB33E4643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81F41-0103-1F75-E9EB-1879D6F8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55BB4-9509-7B9A-6C76-0AD09324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4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EB1ED-7431-45EE-6256-CA4C6220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54FB94-AE5C-F272-7989-9DF3B234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B00D2-5A04-24CF-1544-4AADBAE5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0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D83E-7B84-458C-501C-19A7EA52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9221-0FE6-85F4-56BD-7487BD7E5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B2518-19CC-0DF7-F853-F08398029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0637F-26DE-06F1-8A01-7078DF23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5B64F-26FE-8F10-1F44-BB3F0760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D6F27-1D99-EDAD-7E38-E2655E56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3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60AA-D644-4DFD-A052-53A921A0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F7B2-4D40-8679-7E64-E10DDDF7D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ADB4F-CBA4-F3D9-890D-35E95D1C6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ECF01-854A-41CF-6071-8A53B226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DBABC-9C5E-9F48-5C0C-7D0CE1A0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37B96-39DC-E08D-3ECD-732B8C53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5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F0455-C1C7-CDFE-1DF1-B316E9CC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DCF96-D102-D54F-DA90-23D6F1C66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35120-0C6D-AA3A-A94D-EAF42B749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79076-6876-D249-A616-FCD92182D04E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861B1-6423-4FC4-0AA0-77137E5F5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4687-898F-6E3A-429D-F8A918483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2A7E-78B7-514E-97AE-8EA570E7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25.jpe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25.jpe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Relationship Id="rId22" Type="http://schemas.openxmlformats.org/officeDocument/2006/relationships/hyperlink" Target="https://www.nature.com/articles/s41598-021-02451-4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24" Type="http://schemas.openxmlformats.org/officeDocument/2006/relationships/hyperlink" Target="https://www.coolantarctica.com/Antarctica%20fact%20file/science/cold_penguins.php" TargetMode="External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23" Type="http://schemas.openxmlformats.org/officeDocument/2006/relationships/hyperlink" Target="https://www.nature.com/articles/s41598-021-02451-4" TargetMode="External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Relationship Id="rId22" Type="http://schemas.openxmlformats.org/officeDocument/2006/relationships/hyperlink" Target="https://allisonhorst.github.io/palmerpenguin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D321B2-3BC6-7094-40E6-7108F7ED32EB}"/>
              </a:ext>
            </a:extLst>
          </p:cNvPr>
          <p:cNvGrpSpPr/>
          <p:nvPr/>
        </p:nvGrpSpPr>
        <p:grpSpPr>
          <a:xfrm>
            <a:off x="-8813435" y="754502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431225" y="754502"/>
              <a:ext cx="9457267" cy="5334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10227928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0505976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53874870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 OF INTEREST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322550" y="-4229407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737015" y="-2749020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883514" y="-30941371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5343562"/>
            <a:ext cx="2294126" cy="2082248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EA4B41-2DA0-D9D6-6AE3-C02084CE8A4D}"/>
              </a:ext>
            </a:extLst>
          </p:cNvPr>
          <p:cNvGrpSpPr/>
          <p:nvPr/>
        </p:nvGrpSpPr>
        <p:grpSpPr>
          <a:xfrm>
            <a:off x="996009" y="1442977"/>
            <a:ext cx="5078089" cy="4189981"/>
            <a:chOff x="996009" y="1442977"/>
            <a:chExt cx="5078089" cy="418998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881D73-03B7-0C22-10F9-90D7C1ADAD2C}"/>
                </a:ext>
              </a:extLst>
            </p:cNvPr>
            <p:cNvGrpSpPr/>
            <p:nvPr/>
          </p:nvGrpSpPr>
          <p:grpSpPr>
            <a:xfrm>
              <a:off x="996009" y="1442977"/>
              <a:ext cx="3741784" cy="4189981"/>
              <a:chOff x="996009" y="1442977"/>
              <a:chExt cx="3741784" cy="4189981"/>
            </a:xfrm>
          </p:grpSpPr>
          <p:pic>
            <p:nvPicPr>
              <p:cNvPr id="13" name="Picture 12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4D8190E-0734-D06B-FD7D-ACE764406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002370" y="2330144"/>
                <a:ext cx="1735423" cy="2964194"/>
              </a:xfrm>
              <a:prstGeom prst="rect">
                <a:avLst/>
              </a:prstGeom>
            </p:spPr>
          </p:pic>
          <p:pic>
            <p:nvPicPr>
              <p:cNvPr id="9" name="Picture 8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B8B491EE-C26E-7718-DD1D-C45818ACE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996009" y="1442977"/>
                <a:ext cx="3282476" cy="4189981"/>
              </a:xfrm>
              <a:prstGeom prst="rect">
                <a:avLst/>
              </a:prstGeom>
            </p:spPr>
          </p:pic>
        </p:grpSp>
        <p:pic>
          <p:nvPicPr>
            <p:cNvPr id="27" name="Picture 26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250A549C-2765-71AA-A3F8-41DD7A099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3790108" y="1665663"/>
              <a:ext cx="2283990" cy="3897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663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48762971" y="776271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40444620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 OF INTEREST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3514" y="-30941371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4011340" y="14405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1C889EB-795E-40D1-1E03-2ECB308AE92D}"/>
              </a:ext>
            </a:extLst>
          </p:cNvPr>
          <p:cNvGrpSpPr/>
          <p:nvPr/>
        </p:nvGrpSpPr>
        <p:grpSpPr>
          <a:xfrm>
            <a:off x="2834472" y="1313654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DD224182-27B1-8CAB-8E17-299979B1C863}"/>
              </a:ext>
            </a:extLst>
          </p:cNvPr>
          <p:cNvSpPr txBox="1"/>
          <p:nvPr/>
        </p:nvSpPr>
        <p:spPr>
          <a:xfrm>
            <a:off x="8277962" y="-169638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106" name="Picture 105" descr="Table&#10;&#10;Description automatically generated">
            <a:extLst>
              <a:ext uri="{FF2B5EF4-FFF2-40B4-BE49-F238E27FC236}">
                <a16:creationId xmlns:a16="http://schemas.microsoft.com/office/drawing/2014/main" id="{220FDB4C-FFB9-0791-76F5-6F33F66E37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6834" y="-2511578"/>
            <a:ext cx="8601220" cy="157118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17861D1-EB26-3C7C-E360-CDFA035118AC}"/>
              </a:ext>
            </a:extLst>
          </p:cNvPr>
          <p:cNvSpPr txBox="1"/>
          <p:nvPr/>
        </p:nvSpPr>
        <p:spPr>
          <a:xfrm>
            <a:off x="23079988" y="1631450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 Dataset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682C1E-D697-0C62-439B-F611A486498F}"/>
              </a:ext>
            </a:extLst>
          </p:cNvPr>
          <p:cNvSpPr txBox="1"/>
          <p:nvPr/>
        </p:nvSpPr>
        <p:spPr>
          <a:xfrm>
            <a:off x="23079988" y="2444289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344 col * 8 row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CD1516C-860F-E6F8-F655-34E5A37F05CF}"/>
              </a:ext>
            </a:extLst>
          </p:cNvPr>
          <p:cNvSpPr txBox="1"/>
          <p:nvPr/>
        </p:nvSpPr>
        <p:spPr>
          <a:xfrm>
            <a:off x="23079988" y="532108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342 col * 8 row</a:t>
            </a:r>
          </a:p>
        </p:txBody>
      </p:sp>
    </p:spTree>
    <p:extLst>
      <p:ext uri="{BB962C8B-B14F-4D97-AF65-F5344CB8AC3E}">
        <p14:creationId xmlns:p14="http://schemas.microsoft.com/office/powerpoint/2010/main" val="17836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48305771" y="762000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40444620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3514" y="-30941371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4116127" y="30925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5834" y="3591960"/>
            <a:ext cx="8601220" cy="157118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2488BCA-7552-40A5-C931-58BD74C06125}"/>
              </a:ext>
            </a:extLst>
          </p:cNvPr>
          <p:cNvSpPr txBox="1"/>
          <p:nvPr/>
        </p:nvSpPr>
        <p:spPr>
          <a:xfrm>
            <a:off x="4116127" y="1586219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RAW Dataset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32BF0A-218E-9796-7769-8B78648454B2}"/>
              </a:ext>
            </a:extLst>
          </p:cNvPr>
          <p:cNvSpPr txBox="1"/>
          <p:nvPr/>
        </p:nvSpPr>
        <p:spPr>
          <a:xfrm>
            <a:off x="4116127" y="2399058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344 row * 8 col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2013D04-1A5B-D92E-ACC8-6D81EEE9AB2F}"/>
              </a:ext>
            </a:extLst>
          </p:cNvPr>
          <p:cNvSpPr txBox="1"/>
          <p:nvPr/>
        </p:nvSpPr>
        <p:spPr>
          <a:xfrm>
            <a:off x="4116127" y="5275850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333 row * 8 col</a:t>
            </a:r>
          </a:p>
        </p:txBody>
      </p:sp>
    </p:spTree>
    <p:extLst>
      <p:ext uri="{BB962C8B-B14F-4D97-AF65-F5344CB8AC3E}">
        <p14:creationId xmlns:p14="http://schemas.microsoft.com/office/powerpoint/2010/main" val="366208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58707612" y="757221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34540209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30" y="1845852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4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58726662" y="757221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34540209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67" y="14283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61DA533B-A69D-0A10-A854-1ED3731FED50}"/>
              </a:ext>
            </a:extLst>
          </p:cNvPr>
          <p:cNvSpPr txBox="1"/>
          <p:nvPr/>
        </p:nvSpPr>
        <p:spPr>
          <a:xfrm>
            <a:off x="1798124" y="-2083185"/>
            <a:ext cx="37198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 MODEL: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C83F4FD-E2C2-BD15-2EBB-0A366021F9AF}"/>
              </a:ext>
            </a:extLst>
          </p:cNvPr>
          <p:cNvSpPr txBox="1"/>
          <p:nvPr/>
        </p:nvSpPr>
        <p:spPr>
          <a:xfrm>
            <a:off x="16763718" y="-5141016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A09B8E-C7B3-5466-EAE9-B71B79F9B955}"/>
              </a:ext>
            </a:extLst>
          </p:cNvPr>
          <p:cNvSpPr txBox="1"/>
          <p:nvPr/>
        </p:nvSpPr>
        <p:spPr>
          <a:xfrm>
            <a:off x="20324489" y="-4581558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2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*Island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3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Bill_depth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723B9C9-849B-B733-036C-1D38BDC33CB2}"/>
              </a:ext>
            </a:extLst>
          </p:cNvPr>
          <p:cNvSpPr txBox="1"/>
          <p:nvPr/>
        </p:nvSpPr>
        <p:spPr>
          <a:xfrm>
            <a:off x="20324489" y="-4055719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4DB5FD0-27F6-CC77-1309-24ED0284BA07}"/>
              </a:ext>
            </a:extLst>
          </p:cNvPr>
          <p:cNvSpPr txBox="1"/>
          <p:nvPr/>
        </p:nvSpPr>
        <p:spPr>
          <a:xfrm>
            <a:off x="20324489" y="-3452789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52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68737605" y="734281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26760" y="1786965"/>
            <a:ext cx="37198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871929" y="233579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5C6C406-631A-4CCF-4533-F70C5882DDB4}"/>
              </a:ext>
            </a:extLst>
          </p:cNvPr>
          <p:cNvSpPr txBox="1"/>
          <p:nvPr/>
        </p:nvSpPr>
        <p:spPr>
          <a:xfrm>
            <a:off x="5432700" y="2895253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2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*Island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3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Bill_depth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32700" y="3421092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32700" y="4024022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61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68737605" y="753331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26760" y="1786965"/>
            <a:ext cx="37198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871929" y="233579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5C6C406-631A-4CCF-4533-F70C5882DDB4}"/>
              </a:ext>
            </a:extLst>
          </p:cNvPr>
          <p:cNvSpPr txBox="1"/>
          <p:nvPr/>
        </p:nvSpPr>
        <p:spPr>
          <a:xfrm>
            <a:off x="5432700" y="2895253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2</a:t>
            </a:r>
            <a:r>
              <a:rPr lang="en-US" sz="2200" kern="1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*Island + ß</a:t>
            </a:r>
            <a:r>
              <a:rPr lang="en-US" sz="2200" kern="100" baseline="-250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3</a:t>
            </a:r>
            <a:r>
              <a:rPr lang="en-US" sz="2200" kern="1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solidFill>
                  <a:srgbClr val="FF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Bill_depth</a:t>
            </a:r>
            <a:r>
              <a:rPr lang="en-US" sz="2200" kern="1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32700" y="3421092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32700" y="4024022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9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68737605" y="753331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26760" y="1786965"/>
            <a:ext cx="37198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REDUCED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871929" y="233579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32700" y="28535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32700" y="345645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47EBA5E-F42A-C2E2-7AF1-9EAFD83AFFEA}"/>
              </a:ext>
            </a:extLst>
          </p:cNvPr>
          <p:cNvSpPr txBox="1"/>
          <p:nvPr/>
        </p:nvSpPr>
        <p:spPr>
          <a:xfrm>
            <a:off x="5525380" y="4082372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solidFill>
                  <a:schemeClr val="bg1"/>
                </a:solidFill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CE0587B-D731-B581-8480-163386932A57}"/>
              </a:ext>
            </a:extLst>
          </p:cNvPr>
          <p:cNvSpPr txBox="1"/>
          <p:nvPr/>
        </p:nvSpPr>
        <p:spPr>
          <a:xfrm>
            <a:off x="5474470" y="3971172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solidFill>
                  <a:schemeClr val="bg1"/>
                </a:solidFill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26E51F-C463-F023-0548-FAB2B5391DE2}"/>
              </a:ext>
            </a:extLst>
          </p:cNvPr>
          <p:cNvSpPr txBox="1"/>
          <p:nvPr/>
        </p:nvSpPr>
        <p:spPr>
          <a:xfrm>
            <a:off x="5495390" y="4026277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solidFill>
                  <a:schemeClr val="bg1"/>
                </a:solidFill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73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68737605" y="753331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26760" y="1786965"/>
            <a:ext cx="37198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871929" y="233579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32700" y="28535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32700" y="345645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47EBA5E-F42A-C2E2-7AF1-9EAFD83AFFEA}"/>
              </a:ext>
            </a:extLst>
          </p:cNvPr>
          <p:cNvSpPr txBox="1"/>
          <p:nvPr/>
        </p:nvSpPr>
        <p:spPr>
          <a:xfrm>
            <a:off x="5525380" y="4082372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solidFill>
                  <a:schemeClr val="bg1"/>
                </a:solidFill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CE0587B-D731-B581-8480-163386932A57}"/>
              </a:ext>
            </a:extLst>
          </p:cNvPr>
          <p:cNvSpPr txBox="1"/>
          <p:nvPr/>
        </p:nvSpPr>
        <p:spPr>
          <a:xfrm>
            <a:off x="5474470" y="3971172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" name="Picture 2">
            <a:extLst>
              <a:ext uri="{FF2B5EF4-FFF2-40B4-BE49-F238E27FC236}">
                <a16:creationId xmlns:a16="http://schemas.microsoft.com/office/drawing/2014/main" id="{3CDB7475-F063-90E5-285F-724F0D00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107" y="1950929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D595B95-7937-3F48-4731-CA6666FE23BB}"/>
              </a:ext>
            </a:extLst>
          </p:cNvPr>
          <p:cNvGrpSpPr/>
          <p:nvPr/>
        </p:nvGrpSpPr>
        <p:grpSpPr>
          <a:xfrm>
            <a:off x="14289219" y="1241493"/>
            <a:ext cx="6837834" cy="430887"/>
            <a:chOff x="2993625" y="1666498"/>
            <a:chExt cx="6837834" cy="4308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917B0A7-D7D1-54C4-B0D4-166FDF0A7ABB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DE53655-6A75-B1AC-0E9E-EA4289972421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8283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78725698" y="732541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1870325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5598" y="1648569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6939806" y="-16321654"/>
            <a:ext cx="7801968" cy="5333999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086" y="2222177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5594" y="2527213"/>
            <a:ext cx="5756587" cy="320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52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78725698" y="732541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1870325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5598" y="1648569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6939806" y="-16321654"/>
            <a:ext cx="7801968" cy="5333999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62" y="2219288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403" y="2454466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8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C65069-D123-0917-B221-B447CEAF2B11}"/>
              </a:ext>
            </a:extLst>
          </p:cNvPr>
          <p:cNvGrpSpPr/>
          <p:nvPr/>
        </p:nvGrpSpPr>
        <p:grpSpPr>
          <a:xfrm>
            <a:off x="-18675891" y="754502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1243638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3606412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53874870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 OF INTEREST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322550" y="-42294070"/>
            <a:ext cx="1021545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this analysis, we use </a:t>
            </a: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“Palmer penguins" dataset created by Dr. Kristen Gorman’s dataset who is a </a:t>
            </a:r>
            <a:r>
              <a:rPr lang="en-US" sz="250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Marine Biology’s </a:t>
            </a: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use different statistic metho</a:t>
            </a:r>
            <a:r>
              <a:rPr lang="en-US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 to build a multiple linear model that help us to estimate the body mass of penguins living in Antarctica by using species, island, sex, and other measurements of penguins’ bill and flipper.</a:t>
            </a:r>
            <a:endParaRPr lang="en-US" sz="25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737015" y="-2749020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3514" y="-30941371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1140366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1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78725698" y="732541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1870325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5598" y="1648569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6939806" y="-16321654"/>
            <a:ext cx="7801968" cy="5333999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911" y="2343176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12588667" y="1230639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7530" y="2369818"/>
            <a:ext cx="5497123" cy="329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186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78725698" y="732541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1870325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6939806" y="-16321654"/>
            <a:ext cx="7801968" cy="5333999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256288" y="1631559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50" y="2272487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78725698" y="732541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1870325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6939806" y="-16321654"/>
            <a:ext cx="7801968" cy="5333999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256288" y="1631559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50" y="2272487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2" name="Group 7171">
            <a:extLst>
              <a:ext uri="{FF2B5EF4-FFF2-40B4-BE49-F238E27FC236}">
                <a16:creationId xmlns:a16="http://schemas.microsoft.com/office/drawing/2014/main" id="{AC83FA2B-1216-0FC1-DAE3-CAA505D3D496}"/>
              </a:ext>
            </a:extLst>
          </p:cNvPr>
          <p:cNvGrpSpPr/>
          <p:nvPr/>
        </p:nvGrpSpPr>
        <p:grpSpPr>
          <a:xfrm>
            <a:off x="8965670" y="2365529"/>
            <a:ext cx="1885872" cy="2279787"/>
            <a:chOff x="8965670" y="2365529"/>
            <a:chExt cx="1885872" cy="2279787"/>
          </a:xfrm>
        </p:grpSpPr>
        <p:sp>
          <p:nvSpPr>
            <p:cNvPr id="7168" name="Oval Callout 7167">
              <a:extLst>
                <a:ext uri="{FF2B5EF4-FFF2-40B4-BE49-F238E27FC236}">
                  <a16:creationId xmlns:a16="http://schemas.microsoft.com/office/drawing/2014/main" id="{F6C39AA2-B215-C1C8-D73A-7A78338A4FA0}"/>
                </a:ext>
              </a:extLst>
            </p:cNvPr>
            <p:cNvSpPr/>
            <p:nvPr/>
          </p:nvSpPr>
          <p:spPr>
            <a:xfrm>
              <a:off x="9044968" y="2365529"/>
              <a:ext cx="1668551" cy="2279787"/>
            </a:xfrm>
            <a:prstGeom prst="wedgeEllipseCallout">
              <a:avLst>
                <a:gd name="adj1" fmla="val -52593"/>
                <a:gd name="adj2" fmla="val 5878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DD5329D6-3457-05D9-5A46-965FCD2540CC}"/>
                </a:ext>
              </a:extLst>
            </p:cNvPr>
            <p:cNvSpPr txBox="1"/>
            <p:nvPr/>
          </p:nvSpPr>
          <p:spPr>
            <a:xfrm>
              <a:off x="8965670" y="2652141"/>
              <a:ext cx="18858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 interaction happen among variables?</a:t>
              </a:r>
            </a:p>
          </p:txBody>
        </p:sp>
      </p:grpSp>
      <p:pic>
        <p:nvPicPr>
          <p:cNvPr id="7171" name="Picture 7170" descr="Table&#10;&#10;Description automatically generated">
            <a:extLst>
              <a:ext uri="{FF2B5EF4-FFF2-40B4-BE49-F238E27FC236}">
                <a16:creationId xmlns:a16="http://schemas.microsoft.com/office/drawing/2014/main" id="{0DDD87B0-F943-615C-C39F-F036FF421AC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57832" y="2098737"/>
            <a:ext cx="7772400" cy="30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1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78725698" y="732541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1870325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6939806" y="-16321654"/>
            <a:ext cx="7801968" cy="5333999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135883" y="9136423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45" y="9777351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EC14A851-B6CC-F915-F951-DB9AB58BBA2D}"/>
              </a:ext>
            </a:extLst>
          </p:cNvPr>
          <p:cNvGrpSpPr/>
          <p:nvPr/>
        </p:nvGrpSpPr>
        <p:grpSpPr>
          <a:xfrm>
            <a:off x="8845265" y="9870393"/>
            <a:ext cx="1885872" cy="2279787"/>
            <a:chOff x="8965670" y="2365529"/>
            <a:chExt cx="1885872" cy="2279787"/>
          </a:xfrm>
        </p:grpSpPr>
        <p:sp>
          <p:nvSpPr>
            <p:cNvPr id="7168" name="Oval Callout 7167">
              <a:extLst>
                <a:ext uri="{FF2B5EF4-FFF2-40B4-BE49-F238E27FC236}">
                  <a16:creationId xmlns:a16="http://schemas.microsoft.com/office/drawing/2014/main" id="{F6C39AA2-B215-C1C8-D73A-7A78338A4FA0}"/>
                </a:ext>
              </a:extLst>
            </p:cNvPr>
            <p:cNvSpPr/>
            <p:nvPr/>
          </p:nvSpPr>
          <p:spPr>
            <a:xfrm>
              <a:off x="9044968" y="2365529"/>
              <a:ext cx="1668551" cy="2279787"/>
            </a:xfrm>
            <a:prstGeom prst="wedgeEllipseCallout">
              <a:avLst>
                <a:gd name="adj1" fmla="val -52593"/>
                <a:gd name="adj2" fmla="val 5878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DD5329D6-3457-05D9-5A46-965FCD2540CC}"/>
                </a:ext>
              </a:extLst>
            </p:cNvPr>
            <p:cNvSpPr txBox="1"/>
            <p:nvPr/>
          </p:nvSpPr>
          <p:spPr>
            <a:xfrm>
              <a:off x="8965670" y="2652141"/>
              <a:ext cx="18858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 any variables have interactions ?</a:t>
              </a:r>
            </a:p>
          </p:txBody>
        </p:sp>
      </p:grpSp>
      <p:pic>
        <p:nvPicPr>
          <p:cNvPr id="7173" name="Picture 7172" descr="Table&#10;&#10;Description automatically generated">
            <a:extLst>
              <a:ext uri="{FF2B5EF4-FFF2-40B4-BE49-F238E27FC236}">
                <a16:creationId xmlns:a16="http://schemas.microsoft.com/office/drawing/2014/main" id="{5C991BFE-DD2F-C835-394C-69543BC35EC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14664" y="2102065"/>
            <a:ext cx="7772400" cy="30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3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78725698" y="732541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1870325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905172" y="1358429"/>
            <a:ext cx="6465201" cy="4420087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135883" y="9136423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45" y="9777351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568E959-68FB-437E-AD96-83BB6291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14" y="10074571"/>
            <a:ext cx="8157412" cy="19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EC14A851-B6CC-F915-F951-DB9AB58BBA2D}"/>
              </a:ext>
            </a:extLst>
          </p:cNvPr>
          <p:cNvGrpSpPr/>
          <p:nvPr/>
        </p:nvGrpSpPr>
        <p:grpSpPr>
          <a:xfrm>
            <a:off x="8845265" y="9870393"/>
            <a:ext cx="1885872" cy="2279787"/>
            <a:chOff x="8965670" y="2365529"/>
            <a:chExt cx="1885872" cy="2279787"/>
          </a:xfrm>
        </p:grpSpPr>
        <p:sp>
          <p:nvSpPr>
            <p:cNvPr id="7168" name="Oval Callout 7167">
              <a:extLst>
                <a:ext uri="{FF2B5EF4-FFF2-40B4-BE49-F238E27FC236}">
                  <a16:creationId xmlns:a16="http://schemas.microsoft.com/office/drawing/2014/main" id="{F6C39AA2-B215-C1C8-D73A-7A78338A4FA0}"/>
                </a:ext>
              </a:extLst>
            </p:cNvPr>
            <p:cNvSpPr/>
            <p:nvPr/>
          </p:nvSpPr>
          <p:spPr>
            <a:xfrm>
              <a:off x="9044968" y="2365529"/>
              <a:ext cx="1668551" cy="2279787"/>
            </a:xfrm>
            <a:prstGeom prst="wedgeEllipseCallout">
              <a:avLst>
                <a:gd name="adj1" fmla="val -52593"/>
                <a:gd name="adj2" fmla="val 5878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DD5329D6-3457-05D9-5A46-965FCD2540CC}"/>
                </a:ext>
              </a:extLst>
            </p:cNvPr>
            <p:cNvSpPr txBox="1"/>
            <p:nvPr/>
          </p:nvSpPr>
          <p:spPr>
            <a:xfrm>
              <a:off x="8965670" y="2652141"/>
              <a:ext cx="18858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 any variables have interactions ?</a:t>
              </a:r>
            </a:p>
          </p:txBody>
        </p:sp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CC90E6B3-5AF4-C542-624F-7D9148212E77}"/>
              </a:ext>
            </a:extLst>
          </p:cNvPr>
          <p:cNvGrpSpPr/>
          <p:nvPr/>
        </p:nvGrpSpPr>
        <p:grpSpPr>
          <a:xfrm>
            <a:off x="1570244" y="1983126"/>
            <a:ext cx="10257381" cy="2710528"/>
            <a:chOff x="21696658" y="2000253"/>
            <a:chExt cx="10257381" cy="2710528"/>
          </a:xfrm>
        </p:grpSpPr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D888275C-0EE0-6439-78E2-2D35E3600E1F}"/>
                </a:ext>
              </a:extLst>
            </p:cNvPr>
            <p:cNvSpPr txBox="1"/>
            <p:nvPr/>
          </p:nvSpPr>
          <p:spPr>
            <a:xfrm>
              <a:off x="21951488" y="2000253"/>
              <a:ext cx="48611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FINAL MODEL:</a:t>
              </a:r>
            </a:p>
          </p:txBody>
        </p: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4D15E9C4-3673-9B8C-A7CD-AD437771E6DA}"/>
                </a:ext>
              </a:extLst>
            </p:cNvPr>
            <p:cNvSpPr txBox="1"/>
            <p:nvPr/>
          </p:nvSpPr>
          <p:spPr>
            <a:xfrm>
              <a:off x="21696658" y="2549083"/>
              <a:ext cx="7272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 (Body Mass) =    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0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1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*Species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44113F6F-53EA-85B5-A342-F998BE9333CA}"/>
                </a:ext>
              </a:extLst>
            </p:cNvPr>
            <p:cNvSpPr txBox="1"/>
            <p:nvPr/>
          </p:nvSpPr>
          <p:spPr>
            <a:xfrm>
              <a:off x="25257429" y="306681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4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5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Flipper_length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B767BCDA-7B2B-F96E-239F-AEE4D692E438}"/>
                </a:ext>
              </a:extLst>
            </p:cNvPr>
            <p:cNvSpPr txBox="1"/>
            <p:nvPr/>
          </p:nvSpPr>
          <p:spPr>
            <a:xfrm>
              <a:off x="25257429" y="366974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6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Sex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7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Year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E3317F4D-A020-86C5-2B99-EA907D956F49}"/>
                </a:ext>
              </a:extLst>
            </p:cNvPr>
            <p:cNvSpPr txBox="1"/>
            <p:nvPr/>
          </p:nvSpPr>
          <p:spPr>
            <a:xfrm>
              <a:off x="25257429" y="427989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8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Species: Sex 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55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88734971" y="732540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42576" cy="53977080"/>
            <a:chOff x="-9222048" y="-38823440"/>
            <a:chExt cx="9242576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01520" y="-18551375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18776152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DIAGNOSTIC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5628" y="1533486"/>
            <a:ext cx="6219896" cy="4252378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135883" y="9136423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45" y="9777351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568E959-68FB-437E-AD96-83BB6291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14" y="10074571"/>
            <a:ext cx="8157412" cy="19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EC14A851-B6CC-F915-F951-DB9AB58BBA2D}"/>
              </a:ext>
            </a:extLst>
          </p:cNvPr>
          <p:cNvGrpSpPr/>
          <p:nvPr/>
        </p:nvGrpSpPr>
        <p:grpSpPr>
          <a:xfrm>
            <a:off x="8845265" y="9870393"/>
            <a:ext cx="1885872" cy="2279787"/>
            <a:chOff x="8965670" y="2365529"/>
            <a:chExt cx="1885872" cy="2279787"/>
          </a:xfrm>
        </p:grpSpPr>
        <p:sp>
          <p:nvSpPr>
            <p:cNvPr id="7168" name="Oval Callout 7167">
              <a:extLst>
                <a:ext uri="{FF2B5EF4-FFF2-40B4-BE49-F238E27FC236}">
                  <a16:creationId xmlns:a16="http://schemas.microsoft.com/office/drawing/2014/main" id="{F6C39AA2-B215-C1C8-D73A-7A78338A4FA0}"/>
                </a:ext>
              </a:extLst>
            </p:cNvPr>
            <p:cNvSpPr/>
            <p:nvPr/>
          </p:nvSpPr>
          <p:spPr>
            <a:xfrm>
              <a:off x="9044968" y="2365529"/>
              <a:ext cx="1668551" cy="2279787"/>
            </a:xfrm>
            <a:prstGeom prst="wedgeEllipseCallout">
              <a:avLst>
                <a:gd name="adj1" fmla="val -52593"/>
                <a:gd name="adj2" fmla="val 5878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DD5329D6-3457-05D9-5A46-965FCD2540CC}"/>
                </a:ext>
              </a:extLst>
            </p:cNvPr>
            <p:cNvSpPr txBox="1"/>
            <p:nvPr/>
          </p:nvSpPr>
          <p:spPr>
            <a:xfrm>
              <a:off x="8965670" y="2652141"/>
              <a:ext cx="18858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 any variables have interactions ?</a:t>
              </a:r>
            </a:p>
          </p:txBody>
        </p:sp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CC90E6B3-5AF4-C542-624F-7D9148212E77}"/>
              </a:ext>
            </a:extLst>
          </p:cNvPr>
          <p:cNvGrpSpPr/>
          <p:nvPr/>
        </p:nvGrpSpPr>
        <p:grpSpPr>
          <a:xfrm>
            <a:off x="1798124" y="10677336"/>
            <a:ext cx="10257381" cy="2710528"/>
            <a:chOff x="21696658" y="2000253"/>
            <a:chExt cx="10257381" cy="2710528"/>
          </a:xfrm>
        </p:grpSpPr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D888275C-0EE0-6439-78E2-2D35E3600E1F}"/>
                </a:ext>
              </a:extLst>
            </p:cNvPr>
            <p:cNvSpPr txBox="1"/>
            <p:nvPr/>
          </p:nvSpPr>
          <p:spPr>
            <a:xfrm>
              <a:off x="21951488" y="2000253"/>
              <a:ext cx="48611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INTERACTION MODEL:</a:t>
              </a:r>
            </a:p>
          </p:txBody>
        </p: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4D15E9C4-3673-9B8C-A7CD-AD437771E6DA}"/>
                </a:ext>
              </a:extLst>
            </p:cNvPr>
            <p:cNvSpPr txBox="1"/>
            <p:nvPr/>
          </p:nvSpPr>
          <p:spPr>
            <a:xfrm>
              <a:off x="21696658" y="2549083"/>
              <a:ext cx="7272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 (Body Mass) =    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0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1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*Species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44113F6F-53EA-85B5-A342-F998BE9333CA}"/>
                </a:ext>
              </a:extLst>
            </p:cNvPr>
            <p:cNvSpPr txBox="1"/>
            <p:nvPr/>
          </p:nvSpPr>
          <p:spPr>
            <a:xfrm>
              <a:off x="25257429" y="306681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4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5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Flipper_length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B767BCDA-7B2B-F96E-239F-AEE4D692E438}"/>
                </a:ext>
              </a:extLst>
            </p:cNvPr>
            <p:cNvSpPr txBox="1"/>
            <p:nvPr/>
          </p:nvSpPr>
          <p:spPr>
            <a:xfrm>
              <a:off x="25257429" y="366974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6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Sex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7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Year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E3317F4D-A020-86C5-2B99-EA907D956F49}"/>
                </a:ext>
              </a:extLst>
            </p:cNvPr>
            <p:cNvSpPr txBox="1"/>
            <p:nvPr/>
          </p:nvSpPr>
          <p:spPr>
            <a:xfrm>
              <a:off x="25257429" y="427989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8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Species: Sex 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7178" name="Picture 2">
            <a:extLst>
              <a:ext uri="{FF2B5EF4-FFF2-40B4-BE49-F238E27FC236}">
                <a16:creationId xmlns:a16="http://schemas.microsoft.com/office/drawing/2014/main" id="{B9034012-7C6C-0137-7594-FA26DAE45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514" y="1227832"/>
            <a:ext cx="6183680" cy="42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3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88734971" y="732540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42576" cy="53977080"/>
            <a:chOff x="-9222048" y="-38823440"/>
            <a:chExt cx="9242576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01520" y="-18551375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18776152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DIAGNOSTIC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2879" y="12182804"/>
            <a:ext cx="6219896" cy="4252378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135883" y="9136423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45" y="9777351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568E959-68FB-437E-AD96-83BB6291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14" y="10074571"/>
            <a:ext cx="8157412" cy="19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EC14A851-B6CC-F915-F951-DB9AB58BBA2D}"/>
              </a:ext>
            </a:extLst>
          </p:cNvPr>
          <p:cNvGrpSpPr/>
          <p:nvPr/>
        </p:nvGrpSpPr>
        <p:grpSpPr>
          <a:xfrm>
            <a:off x="8845265" y="9870393"/>
            <a:ext cx="1885872" cy="2279787"/>
            <a:chOff x="8965670" y="2365529"/>
            <a:chExt cx="1885872" cy="2279787"/>
          </a:xfrm>
        </p:grpSpPr>
        <p:sp>
          <p:nvSpPr>
            <p:cNvPr id="7168" name="Oval Callout 7167">
              <a:extLst>
                <a:ext uri="{FF2B5EF4-FFF2-40B4-BE49-F238E27FC236}">
                  <a16:creationId xmlns:a16="http://schemas.microsoft.com/office/drawing/2014/main" id="{F6C39AA2-B215-C1C8-D73A-7A78338A4FA0}"/>
                </a:ext>
              </a:extLst>
            </p:cNvPr>
            <p:cNvSpPr/>
            <p:nvPr/>
          </p:nvSpPr>
          <p:spPr>
            <a:xfrm>
              <a:off x="9044968" y="2365529"/>
              <a:ext cx="1668551" cy="2279787"/>
            </a:xfrm>
            <a:prstGeom prst="wedgeEllipseCallout">
              <a:avLst>
                <a:gd name="adj1" fmla="val -52593"/>
                <a:gd name="adj2" fmla="val 5878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DD5329D6-3457-05D9-5A46-965FCD2540CC}"/>
                </a:ext>
              </a:extLst>
            </p:cNvPr>
            <p:cNvSpPr txBox="1"/>
            <p:nvPr/>
          </p:nvSpPr>
          <p:spPr>
            <a:xfrm>
              <a:off x="8965670" y="2652141"/>
              <a:ext cx="18858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 any variables have interactions ?</a:t>
              </a:r>
            </a:p>
          </p:txBody>
        </p:sp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CC90E6B3-5AF4-C542-624F-7D9148212E77}"/>
              </a:ext>
            </a:extLst>
          </p:cNvPr>
          <p:cNvGrpSpPr/>
          <p:nvPr/>
        </p:nvGrpSpPr>
        <p:grpSpPr>
          <a:xfrm>
            <a:off x="1798124" y="10677336"/>
            <a:ext cx="10257381" cy="2710528"/>
            <a:chOff x="21696658" y="2000253"/>
            <a:chExt cx="10257381" cy="2710528"/>
          </a:xfrm>
        </p:grpSpPr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D888275C-0EE0-6439-78E2-2D35E3600E1F}"/>
                </a:ext>
              </a:extLst>
            </p:cNvPr>
            <p:cNvSpPr txBox="1"/>
            <p:nvPr/>
          </p:nvSpPr>
          <p:spPr>
            <a:xfrm>
              <a:off x="21951488" y="2000253"/>
              <a:ext cx="48611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INTERACTION MODEL:</a:t>
              </a:r>
            </a:p>
          </p:txBody>
        </p: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4D15E9C4-3673-9B8C-A7CD-AD437771E6DA}"/>
                </a:ext>
              </a:extLst>
            </p:cNvPr>
            <p:cNvSpPr txBox="1"/>
            <p:nvPr/>
          </p:nvSpPr>
          <p:spPr>
            <a:xfrm>
              <a:off x="21696658" y="2549083"/>
              <a:ext cx="7272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 (Body Mass) =    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0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1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*Species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44113F6F-53EA-85B5-A342-F998BE9333CA}"/>
                </a:ext>
              </a:extLst>
            </p:cNvPr>
            <p:cNvSpPr txBox="1"/>
            <p:nvPr/>
          </p:nvSpPr>
          <p:spPr>
            <a:xfrm>
              <a:off x="25257429" y="306681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4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5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Flipper_length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B767BCDA-7B2B-F96E-239F-AEE4D692E438}"/>
                </a:ext>
              </a:extLst>
            </p:cNvPr>
            <p:cNvSpPr txBox="1"/>
            <p:nvPr/>
          </p:nvSpPr>
          <p:spPr>
            <a:xfrm>
              <a:off x="25257429" y="366974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6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Sex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7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Year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E3317F4D-A020-86C5-2B99-EA907D956F49}"/>
                </a:ext>
              </a:extLst>
            </p:cNvPr>
            <p:cNvSpPr txBox="1"/>
            <p:nvPr/>
          </p:nvSpPr>
          <p:spPr>
            <a:xfrm>
              <a:off x="25257429" y="427989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8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Species: Sex 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927C3BF-6CD9-E43E-913C-4C575C41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1496549"/>
            <a:ext cx="6183680" cy="42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0" name="TextBox 7179">
            <a:extLst>
              <a:ext uri="{FF2B5EF4-FFF2-40B4-BE49-F238E27FC236}">
                <a16:creationId xmlns:a16="http://schemas.microsoft.com/office/drawing/2014/main" id="{C776B50B-8618-31E6-B7DB-FD8BD24C051E}"/>
              </a:ext>
            </a:extLst>
          </p:cNvPr>
          <p:cNvSpPr txBox="1"/>
          <p:nvPr/>
        </p:nvSpPr>
        <p:spPr>
          <a:xfrm>
            <a:off x="21540159" y="1659174"/>
            <a:ext cx="909021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final model :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 err="1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Body_mass</a:t>
            </a: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106016.439 - 159.381*Species(Chinstrap)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+ 588.490*Species(Gentoo)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+ 24.850*Bill Length 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+ 20.743* Flipper Length 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+ 501.046 *Sex(Male)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- 53.519*Year 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- 371.224*Species(Chinstrap)*Sex(male)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+ 23.457*Species(Gentoo)*Sex(male) 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2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98757500" y="732540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1877615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1874423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2879" y="12182804"/>
            <a:ext cx="6219896" cy="4252378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135883" y="9136423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45" y="9777351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568E959-68FB-437E-AD96-83BB6291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14" y="10074571"/>
            <a:ext cx="8157412" cy="19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EC14A851-B6CC-F915-F951-DB9AB58BBA2D}"/>
              </a:ext>
            </a:extLst>
          </p:cNvPr>
          <p:cNvGrpSpPr/>
          <p:nvPr/>
        </p:nvGrpSpPr>
        <p:grpSpPr>
          <a:xfrm>
            <a:off x="8845265" y="9870393"/>
            <a:ext cx="1885872" cy="2279787"/>
            <a:chOff x="8965670" y="2365529"/>
            <a:chExt cx="1885872" cy="2279787"/>
          </a:xfrm>
        </p:grpSpPr>
        <p:sp>
          <p:nvSpPr>
            <p:cNvPr id="7168" name="Oval Callout 7167">
              <a:extLst>
                <a:ext uri="{FF2B5EF4-FFF2-40B4-BE49-F238E27FC236}">
                  <a16:creationId xmlns:a16="http://schemas.microsoft.com/office/drawing/2014/main" id="{F6C39AA2-B215-C1C8-D73A-7A78338A4FA0}"/>
                </a:ext>
              </a:extLst>
            </p:cNvPr>
            <p:cNvSpPr/>
            <p:nvPr/>
          </p:nvSpPr>
          <p:spPr>
            <a:xfrm>
              <a:off x="9044968" y="2365529"/>
              <a:ext cx="1668551" cy="2279787"/>
            </a:xfrm>
            <a:prstGeom prst="wedgeEllipseCallout">
              <a:avLst>
                <a:gd name="adj1" fmla="val -52593"/>
                <a:gd name="adj2" fmla="val 5878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DD5329D6-3457-05D9-5A46-965FCD2540CC}"/>
                </a:ext>
              </a:extLst>
            </p:cNvPr>
            <p:cNvSpPr txBox="1"/>
            <p:nvPr/>
          </p:nvSpPr>
          <p:spPr>
            <a:xfrm>
              <a:off x="8965670" y="2652141"/>
              <a:ext cx="18858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 any variables have interactions ?</a:t>
              </a:r>
            </a:p>
          </p:txBody>
        </p:sp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CC90E6B3-5AF4-C542-624F-7D9148212E77}"/>
              </a:ext>
            </a:extLst>
          </p:cNvPr>
          <p:cNvGrpSpPr/>
          <p:nvPr/>
        </p:nvGrpSpPr>
        <p:grpSpPr>
          <a:xfrm>
            <a:off x="1798124" y="10677336"/>
            <a:ext cx="10257381" cy="2710528"/>
            <a:chOff x="21696658" y="2000253"/>
            <a:chExt cx="10257381" cy="2710528"/>
          </a:xfrm>
        </p:grpSpPr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D888275C-0EE0-6439-78E2-2D35E3600E1F}"/>
                </a:ext>
              </a:extLst>
            </p:cNvPr>
            <p:cNvSpPr txBox="1"/>
            <p:nvPr/>
          </p:nvSpPr>
          <p:spPr>
            <a:xfrm>
              <a:off x="21951488" y="2000253"/>
              <a:ext cx="48611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INTERACTION MODEL:</a:t>
              </a:r>
            </a:p>
          </p:txBody>
        </p: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4D15E9C4-3673-9B8C-A7CD-AD437771E6DA}"/>
                </a:ext>
              </a:extLst>
            </p:cNvPr>
            <p:cNvSpPr txBox="1"/>
            <p:nvPr/>
          </p:nvSpPr>
          <p:spPr>
            <a:xfrm>
              <a:off x="21696658" y="2549083"/>
              <a:ext cx="7272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 (Body Mass) =    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0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1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*Species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44113F6F-53EA-85B5-A342-F998BE9333CA}"/>
                </a:ext>
              </a:extLst>
            </p:cNvPr>
            <p:cNvSpPr txBox="1"/>
            <p:nvPr/>
          </p:nvSpPr>
          <p:spPr>
            <a:xfrm>
              <a:off x="25257429" y="306681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4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5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Flipper_length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B767BCDA-7B2B-F96E-239F-AEE4D692E438}"/>
                </a:ext>
              </a:extLst>
            </p:cNvPr>
            <p:cNvSpPr txBox="1"/>
            <p:nvPr/>
          </p:nvSpPr>
          <p:spPr>
            <a:xfrm>
              <a:off x="25257429" y="366974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6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Sex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7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Year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E3317F4D-A020-86C5-2B99-EA907D956F49}"/>
                </a:ext>
              </a:extLst>
            </p:cNvPr>
            <p:cNvSpPr txBox="1"/>
            <p:nvPr/>
          </p:nvSpPr>
          <p:spPr>
            <a:xfrm>
              <a:off x="25257429" y="427989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8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Species: Sex 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927C3BF-6CD9-E43E-913C-4C575C41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354" y="8976411"/>
            <a:ext cx="6183680" cy="42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0" name="TextBox 7179">
            <a:extLst>
              <a:ext uri="{FF2B5EF4-FFF2-40B4-BE49-F238E27FC236}">
                <a16:creationId xmlns:a16="http://schemas.microsoft.com/office/drawing/2014/main" id="{C776B50B-8618-31E6-B7DB-FD8BD24C051E}"/>
              </a:ext>
            </a:extLst>
          </p:cNvPr>
          <p:cNvSpPr txBox="1"/>
          <p:nvPr/>
        </p:nvSpPr>
        <p:spPr>
          <a:xfrm>
            <a:off x="1343531" y="1416295"/>
            <a:ext cx="9845843" cy="581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lang="en-US" b="1" i="0" u="none" strike="noStrike" dirty="0">
                <a:solidFill>
                  <a:schemeClr val="accent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FINAL MODEL :</a:t>
            </a: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endParaRPr lang="en-US" sz="5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1" i="0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Body_mass</a:t>
            </a:r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106016.439 - 159.381*Species(Chinstrap)</a:t>
            </a:r>
            <a:endParaRPr lang="en-US" sz="19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+ 588.490*Species(Gentoo)</a:t>
            </a:r>
            <a:endParaRPr lang="en-US" sz="19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+ 24.850*Bill Length </a:t>
            </a:r>
            <a:endParaRPr lang="en-US" sz="19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+ 20.743* Flipper Length </a:t>
            </a:r>
            <a:endParaRPr lang="en-US" sz="19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+ 501.046 *Sex(Male)</a:t>
            </a:r>
            <a:endParaRPr lang="en-US" sz="19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- 53.519*Year </a:t>
            </a:r>
            <a:endParaRPr lang="en-US" sz="19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- 371.224*Species(Chinstrap) : Sex(male)</a:t>
            </a:r>
            <a:endParaRPr lang="en-US" sz="19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+ 23.457*Species(Gentoo) : Sex(male) </a:t>
            </a:r>
            <a:endParaRPr lang="en-US" sz="19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178" name="Picture 7177" descr="A picture containing bird, black, aquatic bird, penguin&#10;&#10;Description automatically generated">
            <a:extLst>
              <a:ext uri="{FF2B5EF4-FFF2-40B4-BE49-F238E27FC236}">
                <a16:creationId xmlns:a16="http://schemas.microsoft.com/office/drawing/2014/main" id="{6A2E72EF-D4B2-BD99-AE32-7C8B3105D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009529" y="5999146"/>
            <a:ext cx="562634" cy="960092"/>
          </a:xfrm>
          <a:prstGeom prst="rect">
            <a:avLst/>
          </a:prstGeom>
        </p:spPr>
      </p:pic>
      <p:pic>
        <p:nvPicPr>
          <p:cNvPr id="7179" name="Picture 7178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0A89CAC-BD0D-142D-03B5-D0244CAA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552" y="6450449"/>
            <a:ext cx="236704" cy="404303"/>
          </a:xfrm>
          <a:prstGeom prst="rect">
            <a:avLst/>
          </a:prstGeom>
        </p:spPr>
      </p:pic>
      <p:pic>
        <p:nvPicPr>
          <p:cNvPr id="7181" name="Picture 7180" descr="A pengu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3D83195-0E15-FB90-7054-96D25A58F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5878380" y="-167445"/>
            <a:ext cx="637302" cy="111042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6B050B7-E9E6-A4CA-D40D-CED4B92370E1}"/>
              </a:ext>
            </a:extLst>
          </p:cNvPr>
          <p:cNvGrpSpPr/>
          <p:nvPr/>
        </p:nvGrpSpPr>
        <p:grpSpPr>
          <a:xfrm>
            <a:off x="5218067" y="6160344"/>
            <a:ext cx="487014" cy="791102"/>
            <a:chOff x="8004148" y="2539778"/>
            <a:chExt cx="1456032" cy="2536963"/>
          </a:xfrm>
        </p:grpSpPr>
        <p:pic>
          <p:nvPicPr>
            <p:cNvPr id="7182" name="Picture 71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9C883AA0-A157-C250-97E4-8BC783501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4148" y="2539778"/>
              <a:ext cx="1456032" cy="2536963"/>
            </a:xfrm>
            <a:prstGeom prst="rect">
              <a:avLst/>
            </a:prstGeom>
          </p:spPr>
        </p:pic>
        <p:sp>
          <p:nvSpPr>
            <p:cNvPr id="7183" name="TextBox 7182">
              <a:extLst>
                <a:ext uri="{FF2B5EF4-FFF2-40B4-BE49-F238E27FC236}">
                  <a16:creationId xmlns:a16="http://schemas.microsoft.com/office/drawing/2014/main" id="{21C2F776-D91A-CC56-0504-0B0F12D27B97}"/>
                </a:ext>
              </a:extLst>
            </p:cNvPr>
            <p:cNvSpPr txBox="1"/>
            <p:nvPr/>
          </p:nvSpPr>
          <p:spPr>
            <a:xfrm>
              <a:off x="8327270" y="3890749"/>
              <a:ext cx="953270" cy="19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136</a:t>
              </a:r>
            </a:p>
          </p:txBody>
        </p:sp>
      </p:grpSp>
      <p:grpSp>
        <p:nvGrpSpPr>
          <p:cNvPr id="7184" name="Group 7183">
            <a:extLst>
              <a:ext uri="{FF2B5EF4-FFF2-40B4-BE49-F238E27FC236}">
                <a16:creationId xmlns:a16="http://schemas.microsoft.com/office/drawing/2014/main" id="{21A56C98-1813-9719-A631-A7D906583411}"/>
              </a:ext>
            </a:extLst>
          </p:cNvPr>
          <p:cNvGrpSpPr/>
          <p:nvPr/>
        </p:nvGrpSpPr>
        <p:grpSpPr>
          <a:xfrm flipV="1">
            <a:off x="8759663" y="-52611"/>
            <a:ext cx="334663" cy="724965"/>
            <a:chOff x="1760552" y="2585487"/>
            <a:chExt cx="1456032" cy="2484608"/>
          </a:xfrm>
        </p:grpSpPr>
        <p:pic>
          <p:nvPicPr>
            <p:cNvPr id="7185" name="Picture 7184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A23DA1AB-92D0-E166-2795-77C373C86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760552" y="2585487"/>
              <a:ext cx="1456032" cy="2484608"/>
            </a:xfrm>
            <a:prstGeom prst="rect">
              <a:avLst/>
            </a:prstGeom>
          </p:spPr>
        </p:pic>
        <p:sp>
          <p:nvSpPr>
            <p:cNvPr id="7186" name="TextBox 7185">
              <a:extLst>
                <a:ext uri="{FF2B5EF4-FFF2-40B4-BE49-F238E27FC236}">
                  <a16:creationId xmlns:a16="http://schemas.microsoft.com/office/drawing/2014/main" id="{F01F3BB2-7D57-6760-439A-7E6A9171DBF6}"/>
                </a:ext>
              </a:extLst>
            </p:cNvPr>
            <p:cNvSpPr txBox="1"/>
            <p:nvPr/>
          </p:nvSpPr>
          <p:spPr>
            <a:xfrm>
              <a:off x="2255329" y="3868600"/>
              <a:ext cx="953269" cy="7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193</a:t>
              </a:r>
            </a:p>
          </p:txBody>
        </p:sp>
      </p:grpSp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BBFDCCD6-0016-1FF6-1CAB-6287EC9E3328}"/>
              </a:ext>
            </a:extLst>
          </p:cNvPr>
          <p:cNvGrpSpPr/>
          <p:nvPr/>
        </p:nvGrpSpPr>
        <p:grpSpPr>
          <a:xfrm flipV="1">
            <a:off x="2464953" y="-76346"/>
            <a:ext cx="418022" cy="894703"/>
            <a:chOff x="4954605" y="2879441"/>
            <a:chExt cx="1292050" cy="2206890"/>
          </a:xfrm>
        </p:grpSpPr>
        <p:pic>
          <p:nvPicPr>
            <p:cNvPr id="7188" name="Picture 7187" descr="A bird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1086A79-3194-7BD9-0005-ECCE9661F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4605" y="2879441"/>
              <a:ext cx="1292050" cy="2206890"/>
            </a:xfrm>
            <a:prstGeom prst="rect">
              <a:avLst/>
            </a:prstGeom>
          </p:spPr>
        </p:pic>
        <p:sp>
          <p:nvSpPr>
            <p:cNvPr id="7189" name="TextBox 7188">
              <a:extLst>
                <a:ext uri="{FF2B5EF4-FFF2-40B4-BE49-F238E27FC236}">
                  <a16:creationId xmlns:a16="http://schemas.microsoft.com/office/drawing/2014/main" id="{BEB73E89-5F8E-0512-C168-AF80EE44CF8F}"/>
                </a:ext>
              </a:extLst>
            </p:cNvPr>
            <p:cNvSpPr txBox="1"/>
            <p:nvPr/>
          </p:nvSpPr>
          <p:spPr>
            <a:xfrm>
              <a:off x="5283640" y="3894470"/>
              <a:ext cx="953269" cy="76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51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98757500" y="732540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1877615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1874423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2879" y="12182804"/>
            <a:ext cx="6219896" cy="4252378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135883" y="9136423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45" y="9777351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568E959-68FB-437E-AD96-83BB6291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14" y="10074571"/>
            <a:ext cx="8157412" cy="19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EC14A851-B6CC-F915-F951-DB9AB58BBA2D}"/>
              </a:ext>
            </a:extLst>
          </p:cNvPr>
          <p:cNvGrpSpPr/>
          <p:nvPr/>
        </p:nvGrpSpPr>
        <p:grpSpPr>
          <a:xfrm>
            <a:off x="8845265" y="9870393"/>
            <a:ext cx="1885872" cy="2279787"/>
            <a:chOff x="8965670" y="2365529"/>
            <a:chExt cx="1885872" cy="2279787"/>
          </a:xfrm>
        </p:grpSpPr>
        <p:sp>
          <p:nvSpPr>
            <p:cNvPr id="7168" name="Oval Callout 7167">
              <a:extLst>
                <a:ext uri="{FF2B5EF4-FFF2-40B4-BE49-F238E27FC236}">
                  <a16:creationId xmlns:a16="http://schemas.microsoft.com/office/drawing/2014/main" id="{F6C39AA2-B215-C1C8-D73A-7A78338A4FA0}"/>
                </a:ext>
              </a:extLst>
            </p:cNvPr>
            <p:cNvSpPr/>
            <p:nvPr/>
          </p:nvSpPr>
          <p:spPr>
            <a:xfrm>
              <a:off x="9044968" y="2365529"/>
              <a:ext cx="1668551" cy="2279787"/>
            </a:xfrm>
            <a:prstGeom prst="wedgeEllipseCallout">
              <a:avLst>
                <a:gd name="adj1" fmla="val -52593"/>
                <a:gd name="adj2" fmla="val 5878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DD5329D6-3457-05D9-5A46-965FCD2540CC}"/>
                </a:ext>
              </a:extLst>
            </p:cNvPr>
            <p:cNvSpPr txBox="1"/>
            <p:nvPr/>
          </p:nvSpPr>
          <p:spPr>
            <a:xfrm>
              <a:off x="8965670" y="2652141"/>
              <a:ext cx="18858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 any variables have interactions ?</a:t>
              </a:r>
            </a:p>
          </p:txBody>
        </p:sp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CC90E6B3-5AF4-C542-624F-7D9148212E77}"/>
              </a:ext>
            </a:extLst>
          </p:cNvPr>
          <p:cNvGrpSpPr/>
          <p:nvPr/>
        </p:nvGrpSpPr>
        <p:grpSpPr>
          <a:xfrm>
            <a:off x="1798124" y="10677336"/>
            <a:ext cx="10257381" cy="2710528"/>
            <a:chOff x="21696658" y="2000253"/>
            <a:chExt cx="10257381" cy="2710528"/>
          </a:xfrm>
        </p:grpSpPr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D888275C-0EE0-6439-78E2-2D35E3600E1F}"/>
                </a:ext>
              </a:extLst>
            </p:cNvPr>
            <p:cNvSpPr txBox="1"/>
            <p:nvPr/>
          </p:nvSpPr>
          <p:spPr>
            <a:xfrm>
              <a:off x="21951488" y="2000253"/>
              <a:ext cx="48611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INTERACTION MODEL:</a:t>
              </a:r>
            </a:p>
          </p:txBody>
        </p: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4D15E9C4-3673-9B8C-A7CD-AD437771E6DA}"/>
                </a:ext>
              </a:extLst>
            </p:cNvPr>
            <p:cNvSpPr txBox="1"/>
            <p:nvPr/>
          </p:nvSpPr>
          <p:spPr>
            <a:xfrm>
              <a:off x="21696658" y="2549083"/>
              <a:ext cx="7272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 (Body Mass) =    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0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1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*Species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44113F6F-53EA-85B5-A342-F998BE9333CA}"/>
                </a:ext>
              </a:extLst>
            </p:cNvPr>
            <p:cNvSpPr txBox="1"/>
            <p:nvPr/>
          </p:nvSpPr>
          <p:spPr>
            <a:xfrm>
              <a:off x="25257429" y="306681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4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5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Flipper_length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B767BCDA-7B2B-F96E-239F-AEE4D692E438}"/>
                </a:ext>
              </a:extLst>
            </p:cNvPr>
            <p:cNvSpPr txBox="1"/>
            <p:nvPr/>
          </p:nvSpPr>
          <p:spPr>
            <a:xfrm>
              <a:off x="25257429" y="366974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6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Sex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7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Year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E3317F4D-A020-86C5-2B99-EA907D956F49}"/>
                </a:ext>
              </a:extLst>
            </p:cNvPr>
            <p:cNvSpPr txBox="1"/>
            <p:nvPr/>
          </p:nvSpPr>
          <p:spPr>
            <a:xfrm>
              <a:off x="25257429" y="427989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8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Species: Sex 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927C3BF-6CD9-E43E-913C-4C575C41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354" y="8976411"/>
            <a:ext cx="6183680" cy="42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0" name="TextBox 7179">
            <a:extLst>
              <a:ext uri="{FF2B5EF4-FFF2-40B4-BE49-F238E27FC236}">
                <a16:creationId xmlns:a16="http://schemas.microsoft.com/office/drawing/2014/main" id="{C776B50B-8618-31E6-B7DB-FD8BD24C051E}"/>
              </a:ext>
            </a:extLst>
          </p:cNvPr>
          <p:cNvSpPr txBox="1"/>
          <p:nvPr/>
        </p:nvSpPr>
        <p:spPr>
          <a:xfrm>
            <a:off x="1057425" y="9362375"/>
            <a:ext cx="9553851" cy="544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FINAL MODEL :</a:t>
            </a: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endParaRPr lang="en-US" sz="5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Body_mass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106016.439 - 159.381*Species(Chinstrap)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+ 588.490*Species(Gentoo)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+ 24.850*Bill Length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+ 20.743* Flipper Length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+ 501.046 *Sex(Male)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- 53.519*Year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- 371.224*Species(Chinstrap) : Sex(male)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+ 23.457*Species(Gentoo) : Sex(male) 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7182" name="Group 7181">
            <a:extLst>
              <a:ext uri="{FF2B5EF4-FFF2-40B4-BE49-F238E27FC236}">
                <a16:creationId xmlns:a16="http://schemas.microsoft.com/office/drawing/2014/main" id="{F9F1BE2E-ADB9-2403-1B39-EB3D4046C359}"/>
              </a:ext>
            </a:extLst>
          </p:cNvPr>
          <p:cNvGrpSpPr/>
          <p:nvPr/>
        </p:nvGrpSpPr>
        <p:grpSpPr>
          <a:xfrm>
            <a:off x="5004979" y="1899023"/>
            <a:ext cx="1857329" cy="3536192"/>
            <a:chOff x="1760552" y="2585487"/>
            <a:chExt cx="1456032" cy="2484608"/>
          </a:xfrm>
        </p:grpSpPr>
        <p:pic>
          <p:nvPicPr>
            <p:cNvPr id="7178" name="Picture 717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6A2E72EF-D4B2-BD99-AE32-7C8B3105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760552" y="2585487"/>
              <a:ext cx="1456032" cy="24846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C4DA8F-E121-E05C-C7F5-2EA76A3CF821}"/>
                </a:ext>
              </a:extLst>
            </p:cNvPr>
            <p:cNvSpPr txBox="1"/>
            <p:nvPr/>
          </p:nvSpPr>
          <p:spPr>
            <a:xfrm>
              <a:off x="2255329" y="3868600"/>
              <a:ext cx="953269" cy="28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193</a:t>
              </a:r>
            </a:p>
          </p:txBody>
        </p:sp>
      </p:grp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6CFCDC2D-752A-C092-50EF-000BCFCE0E0E}"/>
              </a:ext>
            </a:extLst>
          </p:cNvPr>
          <p:cNvGrpSpPr/>
          <p:nvPr/>
        </p:nvGrpSpPr>
        <p:grpSpPr>
          <a:xfrm>
            <a:off x="7761702" y="2238944"/>
            <a:ext cx="1961975" cy="3123465"/>
            <a:chOff x="4954605" y="2879441"/>
            <a:chExt cx="1292050" cy="2206890"/>
          </a:xfrm>
        </p:grpSpPr>
        <p:pic>
          <p:nvPicPr>
            <p:cNvPr id="7179" name="Picture 7178" descr="A bird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0A89CAC-BD0D-142D-03B5-D0244CAA3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4605" y="2879441"/>
              <a:ext cx="1292050" cy="2206890"/>
            </a:xfrm>
            <a:prstGeom prst="rect">
              <a:avLst/>
            </a:prstGeom>
          </p:spPr>
        </p:pic>
        <p:sp>
          <p:nvSpPr>
            <p:cNvPr id="7183" name="TextBox 7182">
              <a:extLst>
                <a:ext uri="{FF2B5EF4-FFF2-40B4-BE49-F238E27FC236}">
                  <a16:creationId xmlns:a16="http://schemas.microsoft.com/office/drawing/2014/main" id="{965CB5E4-7A7B-1D79-DE55-6B57F99A4475}"/>
                </a:ext>
              </a:extLst>
            </p:cNvPr>
            <p:cNvSpPr txBox="1"/>
            <p:nvPr/>
          </p:nvSpPr>
          <p:spPr>
            <a:xfrm>
              <a:off x="5283640" y="3894470"/>
              <a:ext cx="953269" cy="28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267</a:t>
              </a:r>
            </a:p>
          </p:txBody>
        </p:sp>
      </p:grpSp>
      <p:grpSp>
        <p:nvGrpSpPr>
          <p:cNvPr id="7186" name="Group 7185">
            <a:extLst>
              <a:ext uri="{FF2B5EF4-FFF2-40B4-BE49-F238E27FC236}">
                <a16:creationId xmlns:a16="http://schemas.microsoft.com/office/drawing/2014/main" id="{23828D23-1E9C-7BEE-5F94-D708680883D9}"/>
              </a:ext>
            </a:extLst>
          </p:cNvPr>
          <p:cNvGrpSpPr/>
          <p:nvPr/>
        </p:nvGrpSpPr>
        <p:grpSpPr>
          <a:xfrm>
            <a:off x="2218064" y="1933765"/>
            <a:ext cx="1941252" cy="3466709"/>
            <a:chOff x="8004148" y="2539778"/>
            <a:chExt cx="1456032" cy="2536963"/>
          </a:xfrm>
        </p:grpSpPr>
        <p:pic>
          <p:nvPicPr>
            <p:cNvPr id="7181" name="Picture 7180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13D83195-0E15-FB90-7054-96D25A58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4148" y="2539778"/>
              <a:ext cx="1456032" cy="2536963"/>
            </a:xfrm>
            <a:prstGeom prst="rect">
              <a:avLst/>
            </a:prstGeom>
          </p:spPr>
        </p:pic>
        <p:sp>
          <p:nvSpPr>
            <p:cNvPr id="7184" name="TextBox 7183">
              <a:extLst>
                <a:ext uri="{FF2B5EF4-FFF2-40B4-BE49-F238E27FC236}">
                  <a16:creationId xmlns:a16="http://schemas.microsoft.com/office/drawing/2014/main" id="{717954F3-785F-D2C6-BAAE-93D98292127A}"/>
                </a:ext>
              </a:extLst>
            </p:cNvPr>
            <p:cNvSpPr txBox="1"/>
            <p:nvPr/>
          </p:nvSpPr>
          <p:spPr>
            <a:xfrm>
              <a:off x="8327271" y="3890749"/>
              <a:ext cx="953269" cy="29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64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8" name="Group 7207">
            <a:extLst>
              <a:ext uri="{FF2B5EF4-FFF2-40B4-BE49-F238E27FC236}">
                <a16:creationId xmlns:a16="http://schemas.microsoft.com/office/drawing/2014/main" id="{9E9DC78E-BA67-85C8-230B-90DA37805F9F}"/>
              </a:ext>
            </a:extLst>
          </p:cNvPr>
          <p:cNvGrpSpPr/>
          <p:nvPr/>
        </p:nvGrpSpPr>
        <p:grpSpPr>
          <a:xfrm>
            <a:off x="1602149" y="4957005"/>
            <a:ext cx="625809" cy="836673"/>
            <a:chOff x="4954605" y="2758202"/>
            <a:chExt cx="1363031" cy="2328129"/>
          </a:xfrm>
        </p:grpSpPr>
        <p:pic>
          <p:nvPicPr>
            <p:cNvPr id="7209" name="Picture 7208" descr="A bird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64DDF5D-F428-FCE6-F2A4-3D52D0001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4605" y="2758202"/>
              <a:ext cx="1363031" cy="2328129"/>
            </a:xfrm>
            <a:prstGeom prst="rect">
              <a:avLst/>
            </a:prstGeom>
          </p:spPr>
        </p:pic>
        <p:sp>
          <p:nvSpPr>
            <p:cNvPr id="7210" name="TextBox 7209">
              <a:extLst>
                <a:ext uri="{FF2B5EF4-FFF2-40B4-BE49-F238E27FC236}">
                  <a16:creationId xmlns:a16="http://schemas.microsoft.com/office/drawing/2014/main" id="{C7AE0AD8-C077-64C3-929F-25198D139F2C}"/>
                </a:ext>
              </a:extLst>
            </p:cNvPr>
            <p:cNvSpPr txBox="1"/>
            <p:nvPr/>
          </p:nvSpPr>
          <p:spPr>
            <a:xfrm>
              <a:off x="5194934" y="3763200"/>
              <a:ext cx="953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267</a:t>
              </a:r>
            </a:p>
          </p:txBody>
        </p:sp>
      </p:grpSp>
      <p:grpSp>
        <p:nvGrpSpPr>
          <p:cNvPr id="7205" name="Group 7204">
            <a:extLst>
              <a:ext uri="{FF2B5EF4-FFF2-40B4-BE49-F238E27FC236}">
                <a16:creationId xmlns:a16="http://schemas.microsoft.com/office/drawing/2014/main" id="{9ED59EA0-16E0-C4D4-07F6-D40F20465696}"/>
              </a:ext>
            </a:extLst>
          </p:cNvPr>
          <p:cNvGrpSpPr/>
          <p:nvPr/>
        </p:nvGrpSpPr>
        <p:grpSpPr>
          <a:xfrm>
            <a:off x="1582428" y="4940396"/>
            <a:ext cx="625809" cy="836673"/>
            <a:chOff x="4954605" y="2758202"/>
            <a:chExt cx="1363031" cy="2328129"/>
          </a:xfrm>
        </p:grpSpPr>
        <p:pic>
          <p:nvPicPr>
            <p:cNvPr id="7206" name="Picture 7205" descr="A bird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E0ED26D1-F84A-0606-26C9-4E41E326A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2000"/>
            </a:blip>
            <a:stretch>
              <a:fillRect/>
            </a:stretch>
          </p:blipFill>
          <p:spPr>
            <a:xfrm>
              <a:off x="4954605" y="2758202"/>
              <a:ext cx="1363031" cy="2328129"/>
            </a:xfrm>
            <a:prstGeom prst="rect">
              <a:avLst/>
            </a:prstGeom>
          </p:spPr>
        </p:pic>
        <p:sp>
          <p:nvSpPr>
            <p:cNvPr id="7207" name="TextBox 7206">
              <a:extLst>
                <a:ext uri="{FF2B5EF4-FFF2-40B4-BE49-F238E27FC236}">
                  <a16:creationId xmlns:a16="http://schemas.microsoft.com/office/drawing/2014/main" id="{B7622E96-C9F2-5B42-654E-A4658CB183A8}"/>
                </a:ext>
              </a:extLst>
            </p:cNvPr>
            <p:cNvSpPr txBox="1"/>
            <p:nvPr/>
          </p:nvSpPr>
          <p:spPr>
            <a:xfrm>
              <a:off x="5194934" y="3763200"/>
              <a:ext cx="953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267</a:t>
              </a:r>
            </a:p>
          </p:txBody>
        </p:sp>
      </p:grpSp>
      <p:grpSp>
        <p:nvGrpSpPr>
          <p:cNvPr id="7202" name="Group 7201">
            <a:extLst>
              <a:ext uri="{FF2B5EF4-FFF2-40B4-BE49-F238E27FC236}">
                <a16:creationId xmlns:a16="http://schemas.microsoft.com/office/drawing/2014/main" id="{5E908126-679C-3A52-AD48-C952033A32BF}"/>
              </a:ext>
            </a:extLst>
          </p:cNvPr>
          <p:cNvGrpSpPr/>
          <p:nvPr/>
        </p:nvGrpSpPr>
        <p:grpSpPr>
          <a:xfrm>
            <a:off x="1451118" y="3373986"/>
            <a:ext cx="735067" cy="1104318"/>
            <a:chOff x="1760552" y="2585487"/>
            <a:chExt cx="1456032" cy="2484608"/>
          </a:xfrm>
        </p:grpSpPr>
        <p:pic>
          <p:nvPicPr>
            <p:cNvPr id="7203" name="Picture 7202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0C377D64-F6AC-0662-0B65-B0BF122E0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4000"/>
            </a:blip>
            <a:stretch>
              <a:fillRect/>
            </a:stretch>
          </p:blipFill>
          <p:spPr>
            <a:xfrm flipH="1">
              <a:off x="1760552" y="2585487"/>
              <a:ext cx="1456032" cy="2484608"/>
            </a:xfrm>
            <a:prstGeom prst="rect">
              <a:avLst/>
            </a:prstGeom>
          </p:spPr>
        </p:pic>
        <p:sp>
          <p:nvSpPr>
            <p:cNvPr id="7204" name="TextBox 7203">
              <a:extLst>
                <a:ext uri="{FF2B5EF4-FFF2-40B4-BE49-F238E27FC236}">
                  <a16:creationId xmlns:a16="http://schemas.microsoft.com/office/drawing/2014/main" id="{21CFB661-0DBD-8339-55A9-23F02CE182FA}"/>
                </a:ext>
              </a:extLst>
            </p:cNvPr>
            <p:cNvSpPr txBox="1"/>
            <p:nvPr/>
          </p:nvSpPr>
          <p:spPr>
            <a:xfrm>
              <a:off x="2102201" y="3692814"/>
              <a:ext cx="953269" cy="29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193</a:t>
              </a:r>
            </a:p>
          </p:txBody>
        </p:sp>
      </p:grpSp>
      <p:grpSp>
        <p:nvGrpSpPr>
          <p:cNvPr id="7199" name="Group 7198">
            <a:extLst>
              <a:ext uri="{FF2B5EF4-FFF2-40B4-BE49-F238E27FC236}">
                <a16:creationId xmlns:a16="http://schemas.microsoft.com/office/drawing/2014/main" id="{8CE1EFD2-4AB2-A86B-4E38-45C22A2AC820}"/>
              </a:ext>
            </a:extLst>
          </p:cNvPr>
          <p:cNvGrpSpPr/>
          <p:nvPr/>
        </p:nvGrpSpPr>
        <p:grpSpPr>
          <a:xfrm>
            <a:off x="1466526" y="3372645"/>
            <a:ext cx="735067" cy="1104318"/>
            <a:chOff x="1760552" y="2585487"/>
            <a:chExt cx="1456032" cy="2484608"/>
          </a:xfrm>
        </p:grpSpPr>
        <p:pic>
          <p:nvPicPr>
            <p:cNvPr id="7200" name="Picture 7199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76048A9D-A572-3880-5F7A-43819DD50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760552" y="2585487"/>
              <a:ext cx="1456032" cy="2484608"/>
            </a:xfrm>
            <a:prstGeom prst="rect">
              <a:avLst/>
            </a:prstGeom>
          </p:spPr>
        </p:pic>
        <p:sp>
          <p:nvSpPr>
            <p:cNvPr id="7201" name="TextBox 7200">
              <a:extLst>
                <a:ext uri="{FF2B5EF4-FFF2-40B4-BE49-F238E27FC236}">
                  <a16:creationId xmlns:a16="http://schemas.microsoft.com/office/drawing/2014/main" id="{3C80B41B-C74B-6CB9-FFC9-895692A1D2A3}"/>
                </a:ext>
              </a:extLst>
            </p:cNvPr>
            <p:cNvSpPr txBox="1"/>
            <p:nvPr/>
          </p:nvSpPr>
          <p:spPr>
            <a:xfrm>
              <a:off x="2102201" y="3692814"/>
              <a:ext cx="953269" cy="29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193</a:t>
              </a:r>
            </a:p>
          </p:txBody>
        </p:sp>
      </p:grpSp>
      <p:grpSp>
        <p:nvGrpSpPr>
          <p:cNvPr id="7191" name="Group 7190">
            <a:extLst>
              <a:ext uri="{FF2B5EF4-FFF2-40B4-BE49-F238E27FC236}">
                <a16:creationId xmlns:a16="http://schemas.microsoft.com/office/drawing/2014/main" id="{3AA38EFF-A862-8408-B45F-2B4A6FDEE302}"/>
              </a:ext>
            </a:extLst>
          </p:cNvPr>
          <p:cNvGrpSpPr/>
          <p:nvPr/>
        </p:nvGrpSpPr>
        <p:grpSpPr>
          <a:xfrm>
            <a:off x="1523329" y="1986234"/>
            <a:ext cx="753874" cy="986523"/>
            <a:chOff x="8004148" y="2539778"/>
            <a:chExt cx="1456032" cy="2536963"/>
          </a:xfrm>
        </p:grpSpPr>
        <p:pic>
          <p:nvPicPr>
            <p:cNvPr id="7195" name="Picture 7194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1ADFB7BA-0F6E-47C7-75B3-C1FBA8D54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004148" y="2539778"/>
              <a:ext cx="1456032" cy="2536963"/>
            </a:xfrm>
            <a:prstGeom prst="rect">
              <a:avLst/>
            </a:prstGeom>
          </p:spPr>
        </p:pic>
        <p:sp>
          <p:nvSpPr>
            <p:cNvPr id="7196" name="TextBox 7195">
              <a:extLst>
                <a:ext uri="{FF2B5EF4-FFF2-40B4-BE49-F238E27FC236}">
                  <a16:creationId xmlns:a16="http://schemas.microsoft.com/office/drawing/2014/main" id="{D69C3C5A-8E70-59B3-F3CE-6018EA0C9FFF}"/>
                </a:ext>
              </a:extLst>
            </p:cNvPr>
            <p:cNvSpPr txBox="1"/>
            <p:nvPr/>
          </p:nvSpPr>
          <p:spPr>
            <a:xfrm>
              <a:off x="8199095" y="3866393"/>
              <a:ext cx="953269" cy="338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136</a:t>
              </a:r>
            </a:p>
          </p:txBody>
        </p:sp>
      </p:grpSp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93F66265-1C16-F0B0-108E-C2EC1C4C60D6}"/>
              </a:ext>
            </a:extLst>
          </p:cNvPr>
          <p:cNvGrpSpPr/>
          <p:nvPr/>
        </p:nvGrpSpPr>
        <p:grpSpPr>
          <a:xfrm>
            <a:off x="1529335" y="2095734"/>
            <a:ext cx="753874" cy="986523"/>
            <a:chOff x="8004148" y="2539778"/>
            <a:chExt cx="1456032" cy="2536963"/>
          </a:xfrm>
        </p:grpSpPr>
        <p:pic>
          <p:nvPicPr>
            <p:cNvPr id="7189" name="Picture 7188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47410A2-29CA-EBE3-A4A1-F7BB5F5CF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4148" y="2539778"/>
              <a:ext cx="1456032" cy="2536963"/>
            </a:xfrm>
            <a:prstGeom prst="rect">
              <a:avLst/>
            </a:prstGeom>
          </p:spPr>
        </p:pic>
        <p:sp>
          <p:nvSpPr>
            <p:cNvPr id="7190" name="TextBox 7189">
              <a:extLst>
                <a:ext uri="{FF2B5EF4-FFF2-40B4-BE49-F238E27FC236}">
                  <a16:creationId xmlns:a16="http://schemas.microsoft.com/office/drawing/2014/main" id="{CE3FFA1A-E1E4-4FED-1C45-550A47F48A33}"/>
                </a:ext>
              </a:extLst>
            </p:cNvPr>
            <p:cNvSpPr txBox="1"/>
            <p:nvPr/>
          </p:nvSpPr>
          <p:spPr>
            <a:xfrm>
              <a:off x="8199095" y="3866393"/>
              <a:ext cx="953269" cy="338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136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98757500" y="732540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1877615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1874423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2879" y="12182804"/>
            <a:ext cx="6219896" cy="4252378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135883" y="9136423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45" y="9777351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568E959-68FB-437E-AD96-83BB6291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14" y="10074571"/>
            <a:ext cx="8157412" cy="19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EC14A851-B6CC-F915-F951-DB9AB58BBA2D}"/>
              </a:ext>
            </a:extLst>
          </p:cNvPr>
          <p:cNvGrpSpPr/>
          <p:nvPr/>
        </p:nvGrpSpPr>
        <p:grpSpPr>
          <a:xfrm>
            <a:off x="8845265" y="9870393"/>
            <a:ext cx="1885872" cy="2279787"/>
            <a:chOff x="8965670" y="2365529"/>
            <a:chExt cx="1885872" cy="2279787"/>
          </a:xfrm>
        </p:grpSpPr>
        <p:sp>
          <p:nvSpPr>
            <p:cNvPr id="7168" name="Oval Callout 7167">
              <a:extLst>
                <a:ext uri="{FF2B5EF4-FFF2-40B4-BE49-F238E27FC236}">
                  <a16:creationId xmlns:a16="http://schemas.microsoft.com/office/drawing/2014/main" id="{F6C39AA2-B215-C1C8-D73A-7A78338A4FA0}"/>
                </a:ext>
              </a:extLst>
            </p:cNvPr>
            <p:cNvSpPr/>
            <p:nvPr/>
          </p:nvSpPr>
          <p:spPr>
            <a:xfrm>
              <a:off x="9044968" y="2365529"/>
              <a:ext cx="1668551" cy="2279787"/>
            </a:xfrm>
            <a:prstGeom prst="wedgeEllipseCallout">
              <a:avLst>
                <a:gd name="adj1" fmla="val -52593"/>
                <a:gd name="adj2" fmla="val 5878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DD5329D6-3457-05D9-5A46-965FCD2540CC}"/>
                </a:ext>
              </a:extLst>
            </p:cNvPr>
            <p:cNvSpPr txBox="1"/>
            <p:nvPr/>
          </p:nvSpPr>
          <p:spPr>
            <a:xfrm>
              <a:off x="8965670" y="2652141"/>
              <a:ext cx="18858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 any variables have interactions ?</a:t>
              </a:r>
            </a:p>
          </p:txBody>
        </p:sp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CC90E6B3-5AF4-C542-624F-7D9148212E77}"/>
              </a:ext>
            </a:extLst>
          </p:cNvPr>
          <p:cNvGrpSpPr/>
          <p:nvPr/>
        </p:nvGrpSpPr>
        <p:grpSpPr>
          <a:xfrm>
            <a:off x="1798124" y="10677336"/>
            <a:ext cx="10257381" cy="2710528"/>
            <a:chOff x="21696658" y="2000253"/>
            <a:chExt cx="10257381" cy="2710528"/>
          </a:xfrm>
        </p:grpSpPr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D888275C-0EE0-6439-78E2-2D35E3600E1F}"/>
                </a:ext>
              </a:extLst>
            </p:cNvPr>
            <p:cNvSpPr txBox="1"/>
            <p:nvPr/>
          </p:nvSpPr>
          <p:spPr>
            <a:xfrm>
              <a:off x="21951488" y="2000253"/>
              <a:ext cx="48611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INTERACTION MODEL:</a:t>
              </a:r>
            </a:p>
          </p:txBody>
        </p: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4D15E9C4-3673-9B8C-A7CD-AD437771E6DA}"/>
                </a:ext>
              </a:extLst>
            </p:cNvPr>
            <p:cNvSpPr txBox="1"/>
            <p:nvPr/>
          </p:nvSpPr>
          <p:spPr>
            <a:xfrm>
              <a:off x="21696658" y="2549083"/>
              <a:ext cx="7272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 (Body Mass) =    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0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1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*Species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44113F6F-53EA-85B5-A342-F998BE9333CA}"/>
                </a:ext>
              </a:extLst>
            </p:cNvPr>
            <p:cNvSpPr txBox="1"/>
            <p:nvPr/>
          </p:nvSpPr>
          <p:spPr>
            <a:xfrm>
              <a:off x="25257429" y="306681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4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5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Flipper_length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B767BCDA-7B2B-F96E-239F-AEE4D692E438}"/>
                </a:ext>
              </a:extLst>
            </p:cNvPr>
            <p:cNvSpPr txBox="1"/>
            <p:nvPr/>
          </p:nvSpPr>
          <p:spPr>
            <a:xfrm>
              <a:off x="25257429" y="366974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6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Sex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7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Year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E3317F4D-A020-86C5-2B99-EA907D956F49}"/>
                </a:ext>
              </a:extLst>
            </p:cNvPr>
            <p:cNvSpPr txBox="1"/>
            <p:nvPr/>
          </p:nvSpPr>
          <p:spPr>
            <a:xfrm>
              <a:off x="25257429" y="427989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8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Species: Sex 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927C3BF-6CD9-E43E-913C-4C575C41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354" y="8976411"/>
            <a:ext cx="6183680" cy="42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0" name="TextBox 7179">
            <a:extLst>
              <a:ext uri="{FF2B5EF4-FFF2-40B4-BE49-F238E27FC236}">
                <a16:creationId xmlns:a16="http://schemas.microsoft.com/office/drawing/2014/main" id="{C776B50B-8618-31E6-B7DB-FD8BD24C051E}"/>
              </a:ext>
            </a:extLst>
          </p:cNvPr>
          <p:cNvSpPr txBox="1"/>
          <p:nvPr/>
        </p:nvSpPr>
        <p:spPr>
          <a:xfrm>
            <a:off x="1057425" y="9362375"/>
            <a:ext cx="9553851" cy="544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FINAL MODEL :</a:t>
            </a: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endParaRPr lang="en-US" sz="5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Body_mass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106016.439 - 159.381*Species(Chinstrap)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+ 588.490*Species(Gentoo)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+ 24.850*Bill Length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+ 20.743* Flipper Length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+ 501.046 *Sex(Male)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- 53.519*Year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- 371.224*Species(Chinstrap) : Sex(male)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+ 23.457*Species(Gentoo) : Sex(male) 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7182" name="Group 7181">
            <a:extLst>
              <a:ext uri="{FF2B5EF4-FFF2-40B4-BE49-F238E27FC236}">
                <a16:creationId xmlns:a16="http://schemas.microsoft.com/office/drawing/2014/main" id="{F9F1BE2E-ADB9-2403-1B39-EB3D4046C359}"/>
              </a:ext>
            </a:extLst>
          </p:cNvPr>
          <p:cNvGrpSpPr/>
          <p:nvPr/>
        </p:nvGrpSpPr>
        <p:grpSpPr>
          <a:xfrm>
            <a:off x="1437976" y="3099193"/>
            <a:ext cx="789982" cy="1593938"/>
            <a:chOff x="1760552" y="2585487"/>
            <a:chExt cx="1456032" cy="2484608"/>
          </a:xfrm>
        </p:grpSpPr>
        <p:pic>
          <p:nvPicPr>
            <p:cNvPr id="7178" name="Picture 717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6A2E72EF-D4B2-BD99-AE32-7C8B3105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760552" y="2585487"/>
              <a:ext cx="1456032" cy="24846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C4DA8F-E121-E05C-C7F5-2EA76A3CF821}"/>
                </a:ext>
              </a:extLst>
            </p:cNvPr>
            <p:cNvSpPr txBox="1"/>
            <p:nvPr/>
          </p:nvSpPr>
          <p:spPr>
            <a:xfrm>
              <a:off x="2102201" y="3692814"/>
              <a:ext cx="953269" cy="29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193</a:t>
              </a:r>
            </a:p>
          </p:txBody>
        </p:sp>
      </p:grp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6CFCDC2D-752A-C092-50EF-000BCFCE0E0E}"/>
              </a:ext>
            </a:extLst>
          </p:cNvPr>
          <p:cNvGrpSpPr/>
          <p:nvPr/>
        </p:nvGrpSpPr>
        <p:grpSpPr>
          <a:xfrm>
            <a:off x="1537244" y="4658734"/>
            <a:ext cx="819005" cy="1320260"/>
            <a:chOff x="4954605" y="2758202"/>
            <a:chExt cx="1363031" cy="2328129"/>
          </a:xfrm>
        </p:grpSpPr>
        <p:pic>
          <p:nvPicPr>
            <p:cNvPr id="7179" name="Picture 7178" descr="A bird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0A89CAC-BD0D-142D-03B5-D0244CAA3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4605" y="2758202"/>
              <a:ext cx="1363031" cy="2328129"/>
            </a:xfrm>
            <a:prstGeom prst="rect">
              <a:avLst/>
            </a:prstGeom>
          </p:spPr>
        </p:pic>
        <p:sp>
          <p:nvSpPr>
            <p:cNvPr id="7183" name="TextBox 7182">
              <a:extLst>
                <a:ext uri="{FF2B5EF4-FFF2-40B4-BE49-F238E27FC236}">
                  <a16:creationId xmlns:a16="http://schemas.microsoft.com/office/drawing/2014/main" id="{965CB5E4-7A7B-1D79-DE55-6B57F99A4475}"/>
                </a:ext>
              </a:extLst>
            </p:cNvPr>
            <p:cNvSpPr txBox="1"/>
            <p:nvPr/>
          </p:nvSpPr>
          <p:spPr>
            <a:xfrm>
              <a:off x="5194934" y="3763200"/>
              <a:ext cx="953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267</a:t>
              </a:r>
            </a:p>
          </p:txBody>
        </p:sp>
      </p:grpSp>
      <p:grpSp>
        <p:nvGrpSpPr>
          <p:cNvPr id="7186" name="Group 7185">
            <a:extLst>
              <a:ext uri="{FF2B5EF4-FFF2-40B4-BE49-F238E27FC236}">
                <a16:creationId xmlns:a16="http://schemas.microsoft.com/office/drawing/2014/main" id="{23828D23-1E9C-7BEE-5F94-D708680883D9}"/>
              </a:ext>
            </a:extLst>
          </p:cNvPr>
          <p:cNvGrpSpPr/>
          <p:nvPr/>
        </p:nvGrpSpPr>
        <p:grpSpPr>
          <a:xfrm>
            <a:off x="1368300" y="1469198"/>
            <a:ext cx="1234579" cy="1868733"/>
            <a:chOff x="8004148" y="2539778"/>
            <a:chExt cx="1456032" cy="2536963"/>
          </a:xfrm>
        </p:grpSpPr>
        <p:pic>
          <p:nvPicPr>
            <p:cNvPr id="7181" name="Picture 7180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13D83195-0E15-FB90-7054-96D25A58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4148" y="2539778"/>
              <a:ext cx="1456032" cy="2536963"/>
            </a:xfrm>
            <a:prstGeom prst="rect">
              <a:avLst/>
            </a:prstGeom>
          </p:spPr>
        </p:pic>
        <p:sp>
          <p:nvSpPr>
            <p:cNvPr id="7184" name="TextBox 7183">
              <a:extLst>
                <a:ext uri="{FF2B5EF4-FFF2-40B4-BE49-F238E27FC236}">
                  <a16:creationId xmlns:a16="http://schemas.microsoft.com/office/drawing/2014/main" id="{717954F3-785F-D2C6-BAAE-93D98292127A}"/>
                </a:ext>
              </a:extLst>
            </p:cNvPr>
            <p:cNvSpPr txBox="1"/>
            <p:nvPr/>
          </p:nvSpPr>
          <p:spPr>
            <a:xfrm>
              <a:off x="8199095" y="3866393"/>
              <a:ext cx="953269" cy="338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136</a:t>
              </a:r>
            </a:p>
          </p:txBody>
        </p:sp>
      </p:grpSp>
      <p:cxnSp>
        <p:nvCxnSpPr>
          <p:cNvPr id="7188" name="Straight Connector 7187">
            <a:extLst>
              <a:ext uri="{FF2B5EF4-FFF2-40B4-BE49-F238E27FC236}">
                <a16:creationId xmlns:a16="http://schemas.microsoft.com/office/drawing/2014/main" id="{406E5A0D-F54A-065A-BCB8-6D323D1A2D0F}"/>
              </a:ext>
            </a:extLst>
          </p:cNvPr>
          <p:cNvCxnSpPr>
            <a:cxnSpLocks/>
          </p:cNvCxnSpPr>
          <p:nvPr/>
        </p:nvCxnSpPr>
        <p:spPr>
          <a:xfrm>
            <a:off x="1368300" y="3261618"/>
            <a:ext cx="94876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92" name="Straight Connector 7191">
            <a:extLst>
              <a:ext uri="{FF2B5EF4-FFF2-40B4-BE49-F238E27FC236}">
                <a16:creationId xmlns:a16="http://schemas.microsoft.com/office/drawing/2014/main" id="{8A109511-B8FF-0752-0B85-49FDAA8F6344}"/>
              </a:ext>
            </a:extLst>
          </p:cNvPr>
          <p:cNvCxnSpPr>
            <a:cxnSpLocks/>
          </p:cNvCxnSpPr>
          <p:nvPr/>
        </p:nvCxnSpPr>
        <p:spPr>
          <a:xfrm>
            <a:off x="1365063" y="4693448"/>
            <a:ext cx="94876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193" name="TextBox 7192">
            <a:extLst>
              <a:ext uri="{FF2B5EF4-FFF2-40B4-BE49-F238E27FC236}">
                <a16:creationId xmlns:a16="http://schemas.microsoft.com/office/drawing/2014/main" id="{1F4A6AC7-5C7A-8E67-D617-7009B8B56214}"/>
              </a:ext>
            </a:extLst>
          </p:cNvPr>
          <p:cNvSpPr txBox="1"/>
          <p:nvPr/>
        </p:nvSpPr>
        <p:spPr>
          <a:xfrm>
            <a:off x="2429990" y="1730633"/>
            <a:ext cx="7788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Bill_ length	</a:t>
            </a:r>
            <a:r>
              <a:rPr lang="en-US" sz="2000" b="1" dirty="0" err="1">
                <a:solidFill>
                  <a:schemeClr val="accent2"/>
                </a:solidFill>
              </a:rPr>
              <a:t>Flipper_length</a:t>
            </a:r>
            <a:r>
              <a:rPr lang="en-US" sz="2000" b="1" dirty="0">
                <a:solidFill>
                  <a:schemeClr val="accent2"/>
                </a:solidFill>
              </a:rPr>
              <a:t>		Sex		Year</a:t>
            </a:r>
          </a:p>
        </p:txBody>
      </p:sp>
      <p:sp>
        <p:nvSpPr>
          <p:cNvPr id="7194" name="TextBox 7193">
            <a:extLst>
              <a:ext uri="{FF2B5EF4-FFF2-40B4-BE49-F238E27FC236}">
                <a16:creationId xmlns:a16="http://schemas.microsoft.com/office/drawing/2014/main" id="{EE63FF5A-06EA-A096-5ED7-5ED7555B44EB}"/>
              </a:ext>
            </a:extLst>
          </p:cNvPr>
          <p:cNvSpPr txBox="1"/>
          <p:nvPr/>
        </p:nvSpPr>
        <p:spPr>
          <a:xfrm>
            <a:off x="2429990" y="2455347"/>
            <a:ext cx="7788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    40.6		        187			Male		2009</a:t>
            </a:r>
          </a:p>
        </p:txBody>
      </p:sp>
      <p:sp>
        <p:nvSpPr>
          <p:cNvPr id="7197" name="TextBox 7196">
            <a:extLst>
              <a:ext uri="{FF2B5EF4-FFF2-40B4-BE49-F238E27FC236}">
                <a16:creationId xmlns:a16="http://schemas.microsoft.com/office/drawing/2014/main" id="{43DED497-49B4-AD39-75AD-5E10706708BA}"/>
              </a:ext>
            </a:extLst>
          </p:cNvPr>
          <p:cNvSpPr txBox="1"/>
          <p:nvPr/>
        </p:nvSpPr>
        <p:spPr>
          <a:xfrm>
            <a:off x="2429990" y="3764525"/>
            <a:ext cx="7788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    50.5		        225			Male		2008</a:t>
            </a:r>
          </a:p>
        </p:txBody>
      </p:sp>
      <p:sp>
        <p:nvSpPr>
          <p:cNvPr id="7198" name="TextBox 7197">
            <a:extLst>
              <a:ext uri="{FF2B5EF4-FFF2-40B4-BE49-F238E27FC236}">
                <a16:creationId xmlns:a16="http://schemas.microsoft.com/office/drawing/2014/main" id="{E97B757B-2F05-7A78-1874-D3D87413B1DE}"/>
              </a:ext>
            </a:extLst>
          </p:cNvPr>
          <p:cNvSpPr txBox="1"/>
          <p:nvPr/>
        </p:nvSpPr>
        <p:spPr>
          <a:xfrm>
            <a:off x="2429990" y="5121730"/>
            <a:ext cx="7788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    50		        196			Male		2007</a:t>
            </a:r>
          </a:p>
        </p:txBody>
      </p:sp>
    </p:spTree>
    <p:extLst>
      <p:ext uri="{BB962C8B-B14F-4D97-AF65-F5344CB8AC3E}">
        <p14:creationId xmlns:p14="http://schemas.microsoft.com/office/powerpoint/2010/main" val="384115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28734291" y="754502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52274670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 OF INTEREST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1786315" y="1359154"/>
            <a:ext cx="8518358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this analysis, we use </a:t>
            </a:r>
            <a:r>
              <a:rPr lang="en-US" sz="2500" b="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“Palmer penguins" dataset created by Dr. Kristen Gorman’s dataset who is a </a:t>
            </a:r>
            <a:r>
              <a:rPr lang="en-US" sz="25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Marine Biology’s </a:t>
            </a:r>
            <a:r>
              <a:rPr lang="en-US" sz="2500" b="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500" b="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use different statistic metho</a:t>
            </a:r>
            <a:r>
              <a:rPr lang="en-US" sz="2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 to build a multiple linear model that help us to estimate the body mass of penguins living in Antarctica by using species, island, sex, and other measurements of penguins’ bill and flipper.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500" b="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final model to predict the body mass, we can use the variable such as species, bill length, flipper length, sex and years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737015" y="-2749020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3514" y="-30941371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F0BEE8-D3CA-43A6-500A-A6DE3D024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3696220" y="41518891"/>
            <a:ext cx="4253396" cy="3351350"/>
          </a:xfrm>
          <a:prstGeom prst="rect">
            <a:avLst/>
          </a:prstGeom>
        </p:spPr>
      </p:pic>
      <p:pic>
        <p:nvPicPr>
          <p:cNvPr id="26" name="Picture 2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7B4269-8765-C533-0891-7F5DFD287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503755" y="8491973"/>
            <a:ext cx="4218647" cy="3704347"/>
          </a:xfrm>
          <a:prstGeom prst="rect">
            <a:avLst/>
          </a:prstGeom>
        </p:spPr>
      </p:pic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8EEC751A-429C-DB48-55B3-BE7D9AC5C1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0690715" y="22794344"/>
            <a:ext cx="3912847" cy="350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98711484" y="731323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28583547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1877615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1874423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2879" y="12182804"/>
            <a:ext cx="6219896" cy="4252378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135883" y="9136423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45" y="9777351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568E959-68FB-437E-AD96-83BB6291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14" y="10074571"/>
            <a:ext cx="8157412" cy="19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EC14A851-B6CC-F915-F951-DB9AB58BBA2D}"/>
              </a:ext>
            </a:extLst>
          </p:cNvPr>
          <p:cNvGrpSpPr/>
          <p:nvPr/>
        </p:nvGrpSpPr>
        <p:grpSpPr>
          <a:xfrm>
            <a:off x="8845265" y="9870393"/>
            <a:ext cx="1885872" cy="2279787"/>
            <a:chOff x="8965670" y="2365529"/>
            <a:chExt cx="1885872" cy="2279787"/>
          </a:xfrm>
        </p:grpSpPr>
        <p:sp>
          <p:nvSpPr>
            <p:cNvPr id="7168" name="Oval Callout 7167">
              <a:extLst>
                <a:ext uri="{FF2B5EF4-FFF2-40B4-BE49-F238E27FC236}">
                  <a16:creationId xmlns:a16="http://schemas.microsoft.com/office/drawing/2014/main" id="{F6C39AA2-B215-C1C8-D73A-7A78338A4FA0}"/>
                </a:ext>
              </a:extLst>
            </p:cNvPr>
            <p:cNvSpPr/>
            <p:nvPr/>
          </p:nvSpPr>
          <p:spPr>
            <a:xfrm>
              <a:off x="9044968" y="2365529"/>
              <a:ext cx="1668551" cy="2279787"/>
            </a:xfrm>
            <a:prstGeom prst="wedgeEllipseCallout">
              <a:avLst>
                <a:gd name="adj1" fmla="val -52593"/>
                <a:gd name="adj2" fmla="val 5878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DD5329D6-3457-05D9-5A46-965FCD2540CC}"/>
                </a:ext>
              </a:extLst>
            </p:cNvPr>
            <p:cNvSpPr txBox="1"/>
            <p:nvPr/>
          </p:nvSpPr>
          <p:spPr>
            <a:xfrm>
              <a:off x="8965670" y="2652141"/>
              <a:ext cx="18858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 any variables have interactions ?</a:t>
              </a:r>
            </a:p>
          </p:txBody>
        </p:sp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CC90E6B3-5AF4-C542-624F-7D9148212E77}"/>
              </a:ext>
            </a:extLst>
          </p:cNvPr>
          <p:cNvGrpSpPr/>
          <p:nvPr/>
        </p:nvGrpSpPr>
        <p:grpSpPr>
          <a:xfrm>
            <a:off x="1798124" y="10677336"/>
            <a:ext cx="10257381" cy="2710528"/>
            <a:chOff x="21696658" y="2000253"/>
            <a:chExt cx="10257381" cy="2710528"/>
          </a:xfrm>
        </p:grpSpPr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D888275C-0EE0-6439-78E2-2D35E3600E1F}"/>
                </a:ext>
              </a:extLst>
            </p:cNvPr>
            <p:cNvSpPr txBox="1"/>
            <p:nvPr/>
          </p:nvSpPr>
          <p:spPr>
            <a:xfrm>
              <a:off x="21951488" y="2000253"/>
              <a:ext cx="48611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INTERACTION MODEL:</a:t>
              </a:r>
            </a:p>
          </p:txBody>
        </p: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4D15E9C4-3673-9B8C-A7CD-AD437771E6DA}"/>
                </a:ext>
              </a:extLst>
            </p:cNvPr>
            <p:cNvSpPr txBox="1"/>
            <p:nvPr/>
          </p:nvSpPr>
          <p:spPr>
            <a:xfrm>
              <a:off x="21696658" y="2549083"/>
              <a:ext cx="7272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 (Body Mass) =    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0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1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*Species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44113F6F-53EA-85B5-A342-F998BE9333CA}"/>
                </a:ext>
              </a:extLst>
            </p:cNvPr>
            <p:cNvSpPr txBox="1"/>
            <p:nvPr/>
          </p:nvSpPr>
          <p:spPr>
            <a:xfrm>
              <a:off x="25257429" y="306681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4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5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Flipper_length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B767BCDA-7B2B-F96E-239F-AEE4D692E438}"/>
                </a:ext>
              </a:extLst>
            </p:cNvPr>
            <p:cNvSpPr txBox="1"/>
            <p:nvPr/>
          </p:nvSpPr>
          <p:spPr>
            <a:xfrm>
              <a:off x="25257429" y="366974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6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Sex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7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Year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E3317F4D-A020-86C5-2B99-EA907D956F49}"/>
                </a:ext>
              </a:extLst>
            </p:cNvPr>
            <p:cNvSpPr txBox="1"/>
            <p:nvPr/>
          </p:nvSpPr>
          <p:spPr>
            <a:xfrm>
              <a:off x="25257429" y="427989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8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Species: Sex 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927C3BF-6CD9-E43E-913C-4C575C41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354" y="8976411"/>
            <a:ext cx="6183680" cy="42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0" name="TextBox 7179">
            <a:extLst>
              <a:ext uri="{FF2B5EF4-FFF2-40B4-BE49-F238E27FC236}">
                <a16:creationId xmlns:a16="http://schemas.microsoft.com/office/drawing/2014/main" id="{C776B50B-8618-31E6-B7DB-FD8BD24C051E}"/>
              </a:ext>
            </a:extLst>
          </p:cNvPr>
          <p:cNvSpPr txBox="1"/>
          <p:nvPr/>
        </p:nvSpPr>
        <p:spPr>
          <a:xfrm>
            <a:off x="1057425" y="9362375"/>
            <a:ext cx="9553851" cy="544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FINAL MODEL :</a:t>
            </a: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endParaRPr lang="en-US" sz="5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Body_mass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106016.439 - 159.381*Species(Chinstrap)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+ 588.490*Species(Gentoo)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+ 24.850*Bill Length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+ 20.743* Flipper Length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+ 501.046 *Sex(Male)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- 53.519*Year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- 371.224*Species(Chinstrap) : Sex(male)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+ 23.457*Species(Gentoo) : Sex(male) 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7182" name="Group 7181">
            <a:extLst>
              <a:ext uri="{FF2B5EF4-FFF2-40B4-BE49-F238E27FC236}">
                <a16:creationId xmlns:a16="http://schemas.microsoft.com/office/drawing/2014/main" id="{F9F1BE2E-ADB9-2403-1B39-EB3D4046C359}"/>
              </a:ext>
            </a:extLst>
          </p:cNvPr>
          <p:cNvGrpSpPr/>
          <p:nvPr/>
        </p:nvGrpSpPr>
        <p:grpSpPr>
          <a:xfrm>
            <a:off x="1437976" y="3099193"/>
            <a:ext cx="789982" cy="1593938"/>
            <a:chOff x="1760552" y="2585487"/>
            <a:chExt cx="1456032" cy="2484608"/>
          </a:xfrm>
        </p:grpSpPr>
        <p:pic>
          <p:nvPicPr>
            <p:cNvPr id="7178" name="Picture 717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6A2E72EF-D4B2-BD99-AE32-7C8B3105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760552" y="2585487"/>
              <a:ext cx="1456032" cy="248460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C4DA8F-E121-E05C-C7F5-2EA76A3CF821}"/>
                </a:ext>
              </a:extLst>
            </p:cNvPr>
            <p:cNvSpPr txBox="1"/>
            <p:nvPr/>
          </p:nvSpPr>
          <p:spPr>
            <a:xfrm>
              <a:off x="2102201" y="3692814"/>
              <a:ext cx="953269" cy="29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193</a:t>
              </a:r>
            </a:p>
          </p:txBody>
        </p:sp>
      </p:grp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6CFCDC2D-752A-C092-50EF-000BCFCE0E0E}"/>
              </a:ext>
            </a:extLst>
          </p:cNvPr>
          <p:cNvGrpSpPr/>
          <p:nvPr/>
        </p:nvGrpSpPr>
        <p:grpSpPr>
          <a:xfrm>
            <a:off x="1537244" y="4658734"/>
            <a:ext cx="819005" cy="1320260"/>
            <a:chOff x="4954605" y="2758202"/>
            <a:chExt cx="1363031" cy="2328129"/>
          </a:xfrm>
        </p:grpSpPr>
        <p:pic>
          <p:nvPicPr>
            <p:cNvPr id="7179" name="Picture 7178" descr="A bird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0A89CAC-BD0D-142D-03B5-D0244CAA3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4605" y="2758202"/>
              <a:ext cx="1363031" cy="2328129"/>
            </a:xfrm>
            <a:prstGeom prst="rect">
              <a:avLst/>
            </a:prstGeom>
          </p:spPr>
        </p:pic>
        <p:sp>
          <p:nvSpPr>
            <p:cNvPr id="7183" name="TextBox 7182">
              <a:extLst>
                <a:ext uri="{FF2B5EF4-FFF2-40B4-BE49-F238E27FC236}">
                  <a16:creationId xmlns:a16="http://schemas.microsoft.com/office/drawing/2014/main" id="{965CB5E4-7A7B-1D79-DE55-6B57F99A4475}"/>
                </a:ext>
              </a:extLst>
            </p:cNvPr>
            <p:cNvSpPr txBox="1"/>
            <p:nvPr/>
          </p:nvSpPr>
          <p:spPr>
            <a:xfrm>
              <a:off x="5194934" y="3763200"/>
              <a:ext cx="953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267</a:t>
              </a:r>
            </a:p>
          </p:txBody>
        </p:sp>
      </p:grpSp>
      <p:grpSp>
        <p:nvGrpSpPr>
          <p:cNvPr id="7186" name="Group 7185">
            <a:extLst>
              <a:ext uri="{FF2B5EF4-FFF2-40B4-BE49-F238E27FC236}">
                <a16:creationId xmlns:a16="http://schemas.microsoft.com/office/drawing/2014/main" id="{23828D23-1E9C-7BEE-5F94-D708680883D9}"/>
              </a:ext>
            </a:extLst>
          </p:cNvPr>
          <p:cNvGrpSpPr/>
          <p:nvPr/>
        </p:nvGrpSpPr>
        <p:grpSpPr>
          <a:xfrm>
            <a:off x="1368300" y="1469198"/>
            <a:ext cx="1234579" cy="1868733"/>
            <a:chOff x="8004148" y="2539778"/>
            <a:chExt cx="1456032" cy="2536963"/>
          </a:xfrm>
        </p:grpSpPr>
        <p:pic>
          <p:nvPicPr>
            <p:cNvPr id="7181" name="Picture 7180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13D83195-0E15-FB90-7054-96D25A58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4148" y="2539778"/>
              <a:ext cx="1456032" cy="2536963"/>
            </a:xfrm>
            <a:prstGeom prst="rect">
              <a:avLst/>
            </a:prstGeom>
          </p:spPr>
        </p:pic>
        <p:sp>
          <p:nvSpPr>
            <p:cNvPr id="7184" name="TextBox 7183">
              <a:extLst>
                <a:ext uri="{FF2B5EF4-FFF2-40B4-BE49-F238E27FC236}">
                  <a16:creationId xmlns:a16="http://schemas.microsoft.com/office/drawing/2014/main" id="{717954F3-785F-D2C6-BAAE-93D98292127A}"/>
                </a:ext>
              </a:extLst>
            </p:cNvPr>
            <p:cNvSpPr txBox="1"/>
            <p:nvPr/>
          </p:nvSpPr>
          <p:spPr>
            <a:xfrm>
              <a:off x="8199095" y="3866393"/>
              <a:ext cx="953269" cy="338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136</a:t>
              </a:r>
            </a:p>
          </p:txBody>
        </p:sp>
      </p:grp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52C5EA79-CF18-17A5-295D-473C47C27B3A}"/>
              </a:ext>
            </a:extLst>
          </p:cNvPr>
          <p:cNvCxnSpPr>
            <a:cxnSpLocks/>
          </p:cNvCxnSpPr>
          <p:nvPr/>
        </p:nvCxnSpPr>
        <p:spPr>
          <a:xfrm>
            <a:off x="3258222" y="2446386"/>
            <a:ext cx="5918413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6" name="Straight Arrow Connector 7195">
            <a:extLst>
              <a:ext uri="{FF2B5EF4-FFF2-40B4-BE49-F238E27FC236}">
                <a16:creationId xmlns:a16="http://schemas.microsoft.com/office/drawing/2014/main" id="{E8DFFEF2-8C42-A030-480D-C158397D813D}"/>
              </a:ext>
            </a:extLst>
          </p:cNvPr>
          <p:cNvCxnSpPr>
            <a:cxnSpLocks/>
          </p:cNvCxnSpPr>
          <p:nvPr/>
        </p:nvCxnSpPr>
        <p:spPr>
          <a:xfrm>
            <a:off x="3258222" y="3907337"/>
            <a:ext cx="5918413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9" name="Straight Arrow Connector 7198">
            <a:extLst>
              <a:ext uri="{FF2B5EF4-FFF2-40B4-BE49-F238E27FC236}">
                <a16:creationId xmlns:a16="http://schemas.microsoft.com/office/drawing/2014/main" id="{794DCEE6-F814-3079-8009-8747DCC091CC}"/>
              </a:ext>
            </a:extLst>
          </p:cNvPr>
          <p:cNvCxnSpPr>
            <a:cxnSpLocks/>
          </p:cNvCxnSpPr>
          <p:nvPr/>
        </p:nvCxnSpPr>
        <p:spPr>
          <a:xfrm>
            <a:off x="3258222" y="5368289"/>
            <a:ext cx="5918413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03" name="TextBox 7202">
            <a:extLst>
              <a:ext uri="{FF2B5EF4-FFF2-40B4-BE49-F238E27FC236}">
                <a16:creationId xmlns:a16="http://schemas.microsoft.com/office/drawing/2014/main" id="{E3624B8D-4D2C-7102-437D-73EA6F0D063F}"/>
              </a:ext>
            </a:extLst>
          </p:cNvPr>
          <p:cNvSpPr txBox="1"/>
          <p:nvPr/>
        </p:nvSpPr>
        <p:spPr>
          <a:xfrm>
            <a:off x="2647625" y="2225509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3328</a:t>
            </a:r>
          </a:p>
        </p:txBody>
      </p:sp>
      <p:sp>
        <p:nvSpPr>
          <p:cNvPr id="7204" name="TextBox 7203">
            <a:extLst>
              <a:ext uri="{FF2B5EF4-FFF2-40B4-BE49-F238E27FC236}">
                <a16:creationId xmlns:a16="http://schemas.microsoft.com/office/drawing/2014/main" id="{9B9C54DF-3822-E909-5461-58B601D3086D}"/>
              </a:ext>
            </a:extLst>
          </p:cNvPr>
          <p:cNvSpPr txBox="1"/>
          <p:nvPr/>
        </p:nvSpPr>
        <p:spPr>
          <a:xfrm>
            <a:off x="9132876" y="2241277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4443</a:t>
            </a:r>
          </a:p>
        </p:txBody>
      </p:sp>
      <p:sp>
        <p:nvSpPr>
          <p:cNvPr id="7205" name="TextBox 7204">
            <a:extLst>
              <a:ext uri="{FF2B5EF4-FFF2-40B4-BE49-F238E27FC236}">
                <a16:creationId xmlns:a16="http://schemas.microsoft.com/office/drawing/2014/main" id="{6A200695-6E4A-5B2C-4A7C-B5091CAE2028}"/>
              </a:ext>
            </a:extLst>
          </p:cNvPr>
          <p:cNvSpPr txBox="1"/>
          <p:nvPr/>
        </p:nvSpPr>
        <p:spPr>
          <a:xfrm>
            <a:off x="2647625" y="3716600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5030</a:t>
            </a:r>
          </a:p>
        </p:txBody>
      </p:sp>
      <p:sp>
        <p:nvSpPr>
          <p:cNvPr id="7206" name="TextBox 7205">
            <a:extLst>
              <a:ext uri="{FF2B5EF4-FFF2-40B4-BE49-F238E27FC236}">
                <a16:creationId xmlns:a16="http://schemas.microsoft.com/office/drawing/2014/main" id="{A88BC579-27A1-B3DC-CC68-82F5025A36FC}"/>
              </a:ext>
            </a:extLst>
          </p:cNvPr>
          <p:cNvSpPr txBox="1"/>
          <p:nvPr/>
        </p:nvSpPr>
        <p:spPr>
          <a:xfrm>
            <a:off x="2647625" y="5156894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3322</a:t>
            </a:r>
          </a:p>
        </p:txBody>
      </p:sp>
      <p:sp>
        <p:nvSpPr>
          <p:cNvPr id="7207" name="TextBox 7206">
            <a:extLst>
              <a:ext uri="{FF2B5EF4-FFF2-40B4-BE49-F238E27FC236}">
                <a16:creationId xmlns:a16="http://schemas.microsoft.com/office/drawing/2014/main" id="{1DB4A02E-1451-A83C-1702-4A8155F5B0A3}"/>
              </a:ext>
            </a:extLst>
          </p:cNvPr>
          <p:cNvSpPr txBox="1"/>
          <p:nvPr/>
        </p:nvSpPr>
        <p:spPr>
          <a:xfrm>
            <a:off x="9132876" y="3716600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6141</a:t>
            </a:r>
          </a:p>
        </p:txBody>
      </p:sp>
      <p:sp>
        <p:nvSpPr>
          <p:cNvPr id="7208" name="TextBox 7207">
            <a:extLst>
              <a:ext uri="{FF2B5EF4-FFF2-40B4-BE49-F238E27FC236}">
                <a16:creationId xmlns:a16="http://schemas.microsoft.com/office/drawing/2014/main" id="{E3B1E595-695E-0854-8C3A-9CBD9695DC2E}"/>
              </a:ext>
            </a:extLst>
          </p:cNvPr>
          <p:cNvSpPr txBox="1"/>
          <p:nvPr/>
        </p:nvSpPr>
        <p:spPr>
          <a:xfrm>
            <a:off x="9132876" y="5156895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4443</a:t>
            </a:r>
          </a:p>
        </p:txBody>
      </p:sp>
      <p:sp>
        <p:nvSpPr>
          <p:cNvPr id="7209" name="TextBox 7208">
            <a:extLst>
              <a:ext uri="{FF2B5EF4-FFF2-40B4-BE49-F238E27FC236}">
                <a16:creationId xmlns:a16="http://schemas.microsoft.com/office/drawing/2014/main" id="{F871C642-CBE6-A743-FC29-8A1BEAD0D2D9}"/>
              </a:ext>
            </a:extLst>
          </p:cNvPr>
          <p:cNvSpPr txBox="1"/>
          <p:nvPr/>
        </p:nvSpPr>
        <p:spPr>
          <a:xfrm>
            <a:off x="4868966" y="1862899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3475</a:t>
            </a:r>
          </a:p>
        </p:txBody>
      </p:sp>
      <p:sp>
        <p:nvSpPr>
          <p:cNvPr id="7210" name="TextBox 7209">
            <a:extLst>
              <a:ext uri="{FF2B5EF4-FFF2-40B4-BE49-F238E27FC236}">
                <a16:creationId xmlns:a16="http://schemas.microsoft.com/office/drawing/2014/main" id="{78359AD7-90AC-83B1-F44E-F59FCFFCFA54}"/>
              </a:ext>
            </a:extLst>
          </p:cNvPr>
          <p:cNvSpPr txBox="1"/>
          <p:nvPr/>
        </p:nvSpPr>
        <p:spPr>
          <a:xfrm>
            <a:off x="6451371" y="1862899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3886</a:t>
            </a:r>
          </a:p>
        </p:txBody>
      </p:sp>
      <p:sp>
        <p:nvSpPr>
          <p:cNvPr id="7211" name="TextBox 7210">
            <a:extLst>
              <a:ext uri="{FF2B5EF4-FFF2-40B4-BE49-F238E27FC236}">
                <a16:creationId xmlns:a16="http://schemas.microsoft.com/office/drawing/2014/main" id="{4C293ADF-A1F1-62CA-CD2E-D713F568AC33}"/>
              </a:ext>
            </a:extLst>
          </p:cNvPr>
          <p:cNvSpPr txBox="1"/>
          <p:nvPr/>
        </p:nvSpPr>
        <p:spPr>
          <a:xfrm>
            <a:off x="6864768" y="4755356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3900</a:t>
            </a:r>
          </a:p>
        </p:txBody>
      </p:sp>
      <p:sp>
        <p:nvSpPr>
          <p:cNvPr id="7212" name="TextBox 7211">
            <a:extLst>
              <a:ext uri="{FF2B5EF4-FFF2-40B4-BE49-F238E27FC236}">
                <a16:creationId xmlns:a16="http://schemas.microsoft.com/office/drawing/2014/main" id="{A6538A21-1930-F869-352F-4EAEFD02362E}"/>
              </a:ext>
            </a:extLst>
          </p:cNvPr>
          <p:cNvSpPr txBox="1"/>
          <p:nvPr/>
        </p:nvSpPr>
        <p:spPr>
          <a:xfrm>
            <a:off x="4795961" y="3286425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5400</a:t>
            </a:r>
          </a:p>
        </p:txBody>
      </p:sp>
      <p:sp>
        <p:nvSpPr>
          <p:cNvPr id="7213" name="TextBox 7212">
            <a:extLst>
              <a:ext uri="{FF2B5EF4-FFF2-40B4-BE49-F238E27FC236}">
                <a16:creationId xmlns:a16="http://schemas.microsoft.com/office/drawing/2014/main" id="{4FA783E7-3F37-CC7D-D93F-706B519D6DD7}"/>
              </a:ext>
            </a:extLst>
          </p:cNvPr>
          <p:cNvSpPr txBox="1"/>
          <p:nvPr/>
        </p:nvSpPr>
        <p:spPr>
          <a:xfrm>
            <a:off x="6162046" y="4755356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3883</a:t>
            </a: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7C9104F-9E2E-F75D-EE63-F648D4BB756B}"/>
              </a:ext>
            </a:extLst>
          </p:cNvPr>
          <p:cNvSpPr txBox="1"/>
          <p:nvPr/>
        </p:nvSpPr>
        <p:spPr>
          <a:xfrm>
            <a:off x="5773609" y="3286425"/>
            <a:ext cx="102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5586</a:t>
            </a:r>
          </a:p>
        </p:txBody>
      </p:sp>
      <p:grpSp>
        <p:nvGrpSpPr>
          <p:cNvPr id="7215" name="Group 7214">
            <a:extLst>
              <a:ext uri="{FF2B5EF4-FFF2-40B4-BE49-F238E27FC236}">
                <a16:creationId xmlns:a16="http://schemas.microsoft.com/office/drawing/2014/main" id="{D04EAAB7-74E9-1356-3759-613FBCDF175D}"/>
              </a:ext>
            </a:extLst>
          </p:cNvPr>
          <p:cNvGrpSpPr/>
          <p:nvPr/>
        </p:nvGrpSpPr>
        <p:grpSpPr>
          <a:xfrm>
            <a:off x="4904039" y="1962402"/>
            <a:ext cx="753874" cy="986523"/>
            <a:chOff x="8004148" y="2539778"/>
            <a:chExt cx="1456032" cy="2536963"/>
          </a:xfrm>
        </p:grpSpPr>
        <p:pic>
          <p:nvPicPr>
            <p:cNvPr id="7216" name="Picture 7215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3EDCF52-7E8B-8F40-E153-4685188CE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4148" y="2539778"/>
              <a:ext cx="1456032" cy="2536963"/>
            </a:xfrm>
            <a:prstGeom prst="rect">
              <a:avLst/>
            </a:prstGeom>
          </p:spPr>
        </p:pic>
        <p:sp>
          <p:nvSpPr>
            <p:cNvPr id="7217" name="TextBox 7216">
              <a:extLst>
                <a:ext uri="{FF2B5EF4-FFF2-40B4-BE49-F238E27FC236}">
                  <a16:creationId xmlns:a16="http://schemas.microsoft.com/office/drawing/2014/main" id="{0D11CE8D-A117-19C2-D0DE-D96755351AD5}"/>
                </a:ext>
              </a:extLst>
            </p:cNvPr>
            <p:cNvSpPr txBox="1"/>
            <p:nvPr/>
          </p:nvSpPr>
          <p:spPr>
            <a:xfrm>
              <a:off x="8199095" y="3866393"/>
              <a:ext cx="953269" cy="338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136</a:t>
              </a:r>
            </a:p>
          </p:txBody>
        </p:sp>
      </p:grpSp>
      <p:grpSp>
        <p:nvGrpSpPr>
          <p:cNvPr id="7225" name="Group 7224">
            <a:extLst>
              <a:ext uri="{FF2B5EF4-FFF2-40B4-BE49-F238E27FC236}">
                <a16:creationId xmlns:a16="http://schemas.microsoft.com/office/drawing/2014/main" id="{4E2F7A3B-1F1E-A805-CFB1-67307A6EBB27}"/>
              </a:ext>
            </a:extLst>
          </p:cNvPr>
          <p:cNvGrpSpPr/>
          <p:nvPr/>
        </p:nvGrpSpPr>
        <p:grpSpPr>
          <a:xfrm>
            <a:off x="6534089" y="1928378"/>
            <a:ext cx="753874" cy="986523"/>
            <a:chOff x="8004148" y="2539778"/>
            <a:chExt cx="1456032" cy="2536963"/>
          </a:xfrm>
        </p:grpSpPr>
        <p:pic>
          <p:nvPicPr>
            <p:cNvPr id="7226" name="Picture 7225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98196517-C37C-F119-1380-3C155EEB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8004148" y="2539778"/>
              <a:ext cx="1456032" cy="2536963"/>
            </a:xfrm>
            <a:prstGeom prst="rect">
              <a:avLst/>
            </a:prstGeom>
          </p:spPr>
        </p:pic>
        <p:sp>
          <p:nvSpPr>
            <p:cNvPr id="7227" name="TextBox 7226">
              <a:extLst>
                <a:ext uri="{FF2B5EF4-FFF2-40B4-BE49-F238E27FC236}">
                  <a16:creationId xmlns:a16="http://schemas.microsoft.com/office/drawing/2014/main" id="{2590D2EF-916E-D6CE-26D8-4C1287FE13BA}"/>
                </a:ext>
              </a:extLst>
            </p:cNvPr>
            <p:cNvSpPr txBox="1"/>
            <p:nvPr/>
          </p:nvSpPr>
          <p:spPr>
            <a:xfrm>
              <a:off x="8199095" y="3866393"/>
              <a:ext cx="953269" cy="338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136</a:t>
              </a:r>
            </a:p>
          </p:txBody>
        </p:sp>
      </p:grpSp>
      <p:grpSp>
        <p:nvGrpSpPr>
          <p:cNvPr id="7228" name="Group 7227">
            <a:extLst>
              <a:ext uri="{FF2B5EF4-FFF2-40B4-BE49-F238E27FC236}">
                <a16:creationId xmlns:a16="http://schemas.microsoft.com/office/drawing/2014/main" id="{EF67C105-82C4-9E9E-31B0-901274E7DAC6}"/>
              </a:ext>
            </a:extLst>
          </p:cNvPr>
          <p:cNvGrpSpPr/>
          <p:nvPr/>
        </p:nvGrpSpPr>
        <p:grpSpPr>
          <a:xfrm>
            <a:off x="4708546" y="3410993"/>
            <a:ext cx="735067" cy="1104318"/>
            <a:chOff x="1760552" y="2585487"/>
            <a:chExt cx="1456032" cy="2484608"/>
          </a:xfrm>
        </p:grpSpPr>
        <p:pic>
          <p:nvPicPr>
            <p:cNvPr id="7229" name="Picture 7228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F7BE0020-B8DC-AA65-A32D-7CF94E7CD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760552" y="2585487"/>
              <a:ext cx="1456032" cy="2484608"/>
            </a:xfrm>
            <a:prstGeom prst="rect">
              <a:avLst/>
            </a:prstGeom>
          </p:spPr>
        </p:pic>
        <p:sp>
          <p:nvSpPr>
            <p:cNvPr id="7230" name="TextBox 7229">
              <a:extLst>
                <a:ext uri="{FF2B5EF4-FFF2-40B4-BE49-F238E27FC236}">
                  <a16:creationId xmlns:a16="http://schemas.microsoft.com/office/drawing/2014/main" id="{9EDC02D3-4966-9C34-EB4E-41DAD2C6564B}"/>
                </a:ext>
              </a:extLst>
            </p:cNvPr>
            <p:cNvSpPr txBox="1"/>
            <p:nvPr/>
          </p:nvSpPr>
          <p:spPr>
            <a:xfrm>
              <a:off x="2102201" y="3692814"/>
              <a:ext cx="953269" cy="29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193</a:t>
              </a:r>
            </a:p>
          </p:txBody>
        </p:sp>
      </p:grpSp>
      <p:grpSp>
        <p:nvGrpSpPr>
          <p:cNvPr id="7231" name="Group 7230">
            <a:extLst>
              <a:ext uri="{FF2B5EF4-FFF2-40B4-BE49-F238E27FC236}">
                <a16:creationId xmlns:a16="http://schemas.microsoft.com/office/drawing/2014/main" id="{04850451-4E3C-2B0C-3097-C650F6678907}"/>
              </a:ext>
            </a:extLst>
          </p:cNvPr>
          <p:cNvGrpSpPr/>
          <p:nvPr/>
        </p:nvGrpSpPr>
        <p:grpSpPr>
          <a:xfrm>
            <a:off x="5661242" y="3431292"/>
            <a:ext cx="735067" cy="1104318"/>
            <a:chOff x="1760552" y="2585487"/>
            <a:chExt cx="1456032" cy="2484608"/>
          </a:xfrm>
        </p:grpSpPr>
        <p:pic>
          <p:nvPicPr>
            <p:cNvPr id="109" name="Picture 108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EDD2CA79-FD26-9DEA-CA00-BF7CC4E64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4000"/>
            </a:blip>
            <a:stretch>
              <a:fillRect/>
            </a:stretch>
          </p:blipFill>
          <p:spPr>
            <a:xfrm flipH="1">
              <a:off x="1760552" y="2585487"/>
              <a:ext cx="1456032" cy="2484608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4052BEA-5570-1FCF-4B98-FA1499323880}"/>
                </a:ext>
              </a:extLst>
            </p:cNvPr>
            <p:cNvSpPr txBox="1"/>
            <p:nvPr/>
          </p:nvSpPr>
          <p:spPr>
            <a:xfrm>
              <a:off x="2102201" y="3692814"/>
              <a:ext cx="953269" cy="29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193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B2E5AE4-6AD5-48A5-6D8A-17FADB2AE34F}"/>
              </a:ext>
            </a:extLst>
          </p:cNvPr>
          <p:cNvGrpSpPr/>
          <p:nvPr/>
        </p:nvGrpSpPr>
        <p:grpSpPr>
          <a:xfrm>
            <a:off x="6973307" y="4994993"/>
            <a:ext cx="625809" cy="836673"/>
            <a:chOff x="4954605" y="2758202"/>
            <a:chExt cx="1363031" cy="2328129"/>
          </a:xfrm>
        </p:grpSpPr>
        <p:pic>
          <p:nvPicPr>
            <p:cNvPr id="117" name="Picture 116" descr="A bird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16EDD4B7-60A6-FCD0-789F-042F0E1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4605" y="2758202"/>
              <a:ext cx="1363031" cy="232812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248DD8E-F696-E905-C82B-868E8B6972D0}"/>
                </a:ext>
              </a:extLst>
            </p:cNvPr>
            <p:cNvSpPr txBox="1"/>
            <p:nvPr/>
          </p:nvSpPr>
          <p:spPr>
            <a:xfrm>
              <a:off x="5194934" y="3763200"/>
              <a:ext cx="953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267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756CF8C-E21A-ECAF-7BAD-BFB4C94CB3BC}"/>
              </a:ext>
            </a:extLst>
          </p:cNvPr>
          <p:cNvGrpSpPr/>
          <p:nvPr/>
        </p:nvGrpSpPr>
        <p:grpSpPr>
          <a:xfrm>
            <a:off x="6192634" y="4959776"/>
            <a:ext cx="625809" cy="836673"/>
            <a:chOff x="4954605" y="2758202"/>
            <a:chExt cx="1363031" cy="2328129"/>
          </a:xfrm>
        </p:grpSpPr>
        <p:pic>
          <p:nvPicPr>
            <p:cNvPr id="123" name="Picture 122" descr="A bird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89DCEA8-C680-0975-1858-E5378CC4A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2000"/>
            </a:blip>
            <a:stretch>
              <a:fillRect/>
            </a:stretch>
          </p:blipFill>
          <p:spPr>
            <a:xfrm>
              <a:off x="4954605" y="2758202"/>
              <a:ext cx="1363031" cy="2328129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332C621-24F7-8EC1-647B-BCEE5BA487E5}"/>
                </a:ext>
              </a:extLst>
            </p:cNvPr>
            <p:cNvSpPr txBox="1"/>
            <p:nvPr/>
          </p:nvSpPr>
          <p:spPr>
            <a:xfrm>
              <a:off x="5194934" y="3763200"/>
              <a:ext cx="953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87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108769875" y="731323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4914295"/>
            <a:ext cx="9458933" cy="30307828"/>
            <a:chOff x="-9222048" y="-22737996"/>
            <a:chExt cx="9458933" cy="2059696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18681187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8985163" y="-227379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1769597" y="1631220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During the analysis, there is a </a:t>
            </a:r>
            <a:r>
              <a:rPr lang="en-US" sz="2400" dirty="0">
                <a:solidFill>
                  <a:srgbClr val="37415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model 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model can help for further research in conservation biology (weather, food, habitat…).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2879" y="12182804"/>
            <a:ext cx="6219896" cy="4252378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135883" y="9136423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45" y="9777351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568E959-68FB-437E-AD96-83BB6291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14" y="10074571"/>
            <a:ext cx="8157412" cy="19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EC14A851-B6CC-F915-F951-DB9AB58BBA2D}"/>
              </a:ext>
            </a:extLst>
          </p:cNvPr>
          <p:cNvGrpSpPr/>
          <p:nvPr/>
        </p:nvGrpSpPr>
        <p:grpSpPr>
          <a:xfrm>
            <a:off x="8845265" y="9870393"/>
            <a:ext cx="1885872" cy="2279787"/>
            <a:chOff x="8965670" y="2365529"/>
            <a:chExt cx="1885872" cy="2279787"/>
          </a:xfrm>
        </p:grpSpPr>
        <p:sp>
          <p:nvSpPr>
            <p:cNvPr id="7168" name="Oval Callout 7167">
              <a:extLst>
                <a:ext uri="{FF2B5EF4-FFF2-40B4-BE49-F238E27FC236}">
                  <a16:creationId xmlns:a16="http://schemas.microsoft.com/office/drawing/2014/main" id="{F6C39AA2-B215-C1C8-D73A-7A78338A4FA0}"/>
                </a:ext>
              </a:extLst>
            </p:cNvPr>
            <p:cNvSpPr/>
            <p:nvPr/>
          </p:nvSpPr>
          <p:spPr>
            <a:xfrm>
              <a:off x="9044968" y="2365529"/>
              <a:ext cx="1668551" cy="2279787"/>
            </a:xfrm>
            <a:prstGeom prst="wedgeEllipseCallout">
              <a:avLst>
                <a:gd name="adj1" fmla="val -52593"/>
                <a:gd name="adj2" fmla="val 5878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DD5329D6-3457-05D9-5A46-965FCD2540CC}"/>
                </a:ext>
              </a:extLst>
            </p:cNvPr>
            <p:cNvSpPr txBox="1"/>
            <p:nvPr/>
          </p:nvSpPr>
          <p:spPr>
            <a:xfrm>
              <a:off x="8965670" y="2652141"/>
              <a:ext cx="18858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 any variables have interactions ?</a:t>
              </a:r>
            </a:p>
          </p:txBody>
        </p:sp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CC90E6B3-5AF4-C542-624F-7D9148212E77}"/>
              </a:ext>
            </a:extLst>
          </p:cNvPr>
          <p:cNvGrpSpPr/>
          <p:nvPr/>
        </p:nvGrpSpPr>
        <p:grpSpPr>
          <a:xfrm>
            <a:off x="1798124" y="10677336"/>
            <a:ext cx="10257381" cy="2710528"/>
            <a:chOff x="21696658" y="2000253"/>
            <a:chExt cx="10257381" cy="2710528"/>
          </a:xfrm>
        </p:grpSpPr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D888275C-0EE0-6439-78E2-2D35E3600E1F}"/>
                </a:ext>
              </a:extLst>
            </p:cNvPr>
            <p:cNvSpPr txBox="1"/>
            <p:nvPr/>
          </p:nvSpPr>
          <p:spPr>
            <a:xfrm>
              <a:off x="21951488" y="2000253"/>
              <a:ext cx="48611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INTERACTION MODEL:</a:t>
              </a:r>
            </a:p>
          </p:txBody>
        </p: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4D15E9C4-3673-9B8C-A7CD-AD437771E6DA}"/>
                </a:ext>
              </a:extLst>
            </p:cNvPr>
            <p:cNvSpPr txBox="1"/>
            <p:nvPr/>
          </p:nvSpPr>
          <p:spPr>
            <a:xfrm>
              <a:off x="21696658" y="2549083"/>
              <a:ext cx="7272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 (Body Mass) =    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0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1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*Species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44113F6F-53EA-85B5-A342-F998BE9333CA}"/>
                </a:ext>
              </a:extLst>
            </p:cNvPr>
            <p:cNvSpPr txBox="1"/>
            <p:nvPr/>
          </p:nvSpPr>
          <p:spPr>
            <a:xfrm>
              <a:off x="25257429" y="306681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4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5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Flipper_length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B767BCDA-7B2B-F96E-239F-AEE4D692E438}"/>
                </a:ext>
              </a:extLst>
            </p:cNvPr>
            <p:cNvSpPr txBox="1"/>
            <p:nvPr/>
          </p:nvSpPr>
          <p:spPr>
            <a:xfrm>
              <a:off x="25257429" y="366974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6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Sex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7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Year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E3317F4D-A020-86C5-2B99-EA907D956F49}"/>
                </a:ext>
              </a:extLst>
            </p:cNvPr>
            <p:cNvSpPr txBox="1"/>
            <p:nvPr/>
          </p:nvSpPr>
          <p:spPr>
            <a:xfrm>
              <a:off x="25257429" y="427989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8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Species: Sex 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927C3BF-6CD9-E43E-913C-4C575C41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354" y="8976411"/>
            <a:ext cx="6183680" cy="42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0" name="TextBox 7179">
            <a:extLst>
              <a:ext uri="{FF2B5EF4-FFF2-40B4-BE49-F238E27FC236}">
                <a16:creationId xmlns:a16="http://schemas.microsoft.com/office/drawing/2014/main" id="{C776B50B-8618-31E6-B7DB-FD8BD24C051E}"/>
              </a:ext>
            </a:extLst>
          </p:cNvPr>
          <p:cNvSpPr txBox="1"/>
          <p:nvPr/>
        </p:nvSpPr>
        <p:spPr>
          <a:xfrm>
            <a:off x="1057425" y="9362375"/>
            <a:ext cx="9553851" cy="544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FINAL MODEL :</a:t>
            </a: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endParaRPr lang="en-US" sz="5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Body_mass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106016.439 - 159.381*Species(Chinstrap)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+ 588.490*Species(Gentoo)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+ 24.850*Bill Length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+ 20.743* Flipper Length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+ 501.046 *Sex(Male)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- 53.519*Year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- 371.224*Species(Chinstrap) : Sex(male)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+ 23.457*Species(Gentoo) : Sex(male) 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4E1A57F8-5DEA-4964-502D-C22A0E565B9D}"/>
              </a:ext>
            </a:extLst>
          </p:cNvPr>
          <p:cNvGrpSpPr/>
          <p:nvPr/>
        </p:nvGrpSpPr>
        <p:grpSpPr>
          <a:xfrm>
            <a:off x="11103725" y="7615495"/>
            <a:ext cx="8786817" cy="4509796"/>
            <a:chOff x="1368300" y="1469198"/>
            <a:chExt cx="8786817" cy="4509796"/>
          </a:xfrm>
        </p:grpSpPr>
        <p:grpSp>
          <p:nvGrpSpPr>
            <p:cNvPr id="7182" name="Group 7181">
              <a:extLst>
                <a:ext uri="{FF2B5EF4-FFF2-40B4-BE49-F238E27FC236}">
                  <a16:creationId xmlns:a16="http://schemas.microsoft.com/office/drawing/2014/main" id="{F9F1BE2E-ADB9-2403-1B39-EB3D4046C359}"/>
                </a:ext>
              </a:extLst>
            </p:cNvPr>
            <p:cNvGrpSpPr/>
            <p:nvPr/>
          </p:nvGrpSpPr>
          <p:grpSpPr>
            <a:xfrm>
              <a:off x="1437976" y="3099193"/>
              <a:ext cx="789982" cy="1593938"/>
              <a:chOff x="1760552" y="2585487"/>
              <a:chExt cx="1456032" cy="2484608"/>
            </a:xfrm>
          </p:grpSpPr>
          <p:pic>
            <p:nvPicPr>
              <p:cNvPr id="7178" name="Picture 717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6A2E72EF-D4B2-BD99-AE32-7C8B3105D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760552" y="2585487"/>
                <a:ext cx="1456032" cy="248460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C4DA8F-E121-E05C-C7F5-2EA76A3CF821}"/>
                  </a:ext>
                </a:extLst>
              </p:cNvPr>
              <p:cNvSpPr txBox="1"/>
              <p:nvPr/>
            </p:nvSpPr>
            <p:spPr>
              <a:xfrm>
                <a:off x="2102201" y="3692814"/>
                <a:ext cx="953269" cy="29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193</a:t>
                </a:r>
              </a:p>
            </p:txBody>
          </p:sp>
        </p:grpSp>
        <p:grpSp>
          <p:nvGrpSpPr>
            <p:cNvPr id="7185" name="Group 7184">
              <a:extLst>
                <a:ext uri="{FF2B5EF4-FFF2-40B4-BE49-F238E27FC236}">
                  <a16:creationId xmlns:a16="http://schemas.microsoft.com/office/drawing/2014/main" id="{6CFCDC2D-752A-C092-50EF-000BCFCE0E0E}"/>
                </a:ext>
              </a:extLst>
            </p:cNvPr>
            <p:cNvGrpSpPr/>
            <p:nvPr/>
          </p:nvGrpSpPr>
          <p:grpSpPr>
            <a:xfrm>
              <a:off x="1537244" y="4658734"/>
              <a:ext cx="819005" cy="1320260"/>
              <a:chOff x="4954605" y="2758202"/>
              <a:chExt cx="1363031" cy="2328129"/>
            </a:xfrm>
          </p:grpSpPr>
          <p:pic>
            <p:nvPicPr>
              <p:cNvPr id="7179" name="Picture 717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0A89CAC-BD0D-142D-03B5-D0244CAA3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4605" y="2758202"/>
                <a:ext cx="1363031" cy="2328129"/>
              </a:xfrm>
              <a:prstGeom prst="rect">
                <a:avLst/>
              </a:prstGeom>
            </p:spPr>
          </p:pic>
          <p:sp>
            <p:nvSpPr>
              <p:cNvPr id="7183" name="TextBox 7182">
                <a:extLst>
                  <a:ext uri="{FF2B5EF4-FFF2-40B4-BE49-F238E27FC236}">
                    <a16:creationId xmlns:a16="http://schemas.microsoft.com/office/drawing/2014/main" id="{965CB5E4-7A7B-1D79-DE55-6B57F99A4475}"/>
                  </a:ext>
                </a:extLst>
              </p:cNvPr>
              <p:cNvSpPr txBox="1"/>
              <p:nvPr/>
            </p:nvSpPr>
            <p:spPr>
              <a:xfrm>
                <a:off x="5194934" y="3763200"/>
                <a:ext cx="9532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267</a:t>
                </a:r>
              </a:p>
            </p:txBody>
          </p:sp>
        </p:grpSp>
        <p:grpSp>
          <p:nvGrpSpPr>
            <p:cNvPr id="7186" name="Group 7185">
              <a:extLst>
                <a:ext uri="{FF2B5EF4-FFF2-40B4-BE49-F238E27FC236}">
                  <a16:creationId xmlns:a16="http://schemas.microsoft.com/office/drawing/2014/main" id="{23828D23-1E9C-7BEE-5F94-D708680883D9}"/>
                </a:ext>
              </a:extLst>
            </p:cNvPr>
            <p:cNvGrpSpPr/>
            <p:nvPr/>
          </p:nvGrpSpPr>
          <p:grpSpPr>
            <a:xfrm>
              <a:off x="1368300" y="1469198"/>
              <a:ext cx="1234579" cy="1868733"/>
              <a:chOff x="8004148" y="2539778"/>
              <a:chExt cx="1456032" cy="2536963"/>
            </a:xfrm>
          </p:grpSpPr>
          <p:pic>
            <p:nvPicPr>
              <p:cNvPr id="7181" name="Picture 7180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3D83195-0E15-FB90-7054-96D25A58F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04148" y="2539778"/>
                <a:ext cx="1456032" cy="2536963"/>
              </a:xfrm>
              <a:prstGeom prst="rect">
                <a:avLst/>
              </a:prstGeom>
            </p:spPr>
          </p:pic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717954F3-785F-D2C6-BAAE-93D98292127A}"/>
                  </a:ext>
                </a:extLst>
              </p:cNvPr>
              <p:cNvSpPr txBox="1"/>
              <p:nvPr/>
            </p:nvSpPr>
            <p:spPr>
              <a:xfrm>
                <a:off x="8199095" y="3866393"/>
                <a:ext cx="953269" cy="33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136</a:t>
                </a:r>
              </a:p>
            </p:txBody>
          </p:sp>
        </p:grpSp>
        <p:cxnSp>
          <p:nvCxnSpPr>
            <p:cNvPr id="7195" name="Straight Arrow Connector 7194">
              <a:extLst>
                <a:ext uri="{FF2B5EF4-FFF2-40B4-BE49-F238E27FC236}">
                  <a16:creationId xmlns:a16="http://schemas.microsoft.com/office/drawing/2014/main" id="{52C5EA79-CF18-17A5-295D-473C47C27B3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222" y="2446386"/>
              <a:ext cx="5918413" cy="0"/>
            </a:xfrm>
            <a:prstGeom prst="straightConnector1">
              <a:avLst/>
            </a:prstGeom>
            <a:ln w="635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6" name="Straight Arrow Connector 7195">
              <a:extLst>
                <a:ext uri="{FF2B5EF4-FFF2-40B4-BE49-F238E27FC236}">
                  <a16:creationId xmlns:a16="http://schemas.microsoft.com/office/drawing/2014/main" id="{E8DFFEF2-8C42-A030-480D-C158397D813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222" y="3907337"/>
              <a:ext cx="5918413" cy="0"/>
            </a:xfrm>
            <a:prstGeom prst="straightConnector1">
              <a:avLst/>
            </a:prstGeom>
            <a:ln w="635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9" name="Straight Arrow Connector 7198">
              <a:extLst>
                <a:ext uri="{FF2B5EF4-FFF2-40B4-BE49-F238E27FC236}">
                  <a16:creationId xmlns:a16="http://schemas.microsoft.com/office/drawing/2014/main" id="{794DCEE6-F814-3079-8009-8747DCC091CC}"/>
                </a:ext>
              </a:extLst>
            </p:cNvPr>
            <p:cNvCxnSpPr>
              <a:cxnSpLocks/>
            </p:cNvCxnSpPr>
            <p:nvPr/>
          </p:nvCxnSpPr>
          <p:spPr>
            <a:xfrm>
              <a:off x="3258222" y="5368289"/>
              <a:ext cx="5918413" cy="0"/>
            </a:xfrm>
            <a:prstGeom prst="straightConnector1">
              <a:avLst/>
            </a:prstGeom>
            <a:ln w="635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3" name="TextBox 7202">
              <a:extLst>
                <a:ext uri="{FF2B5EF4-FFF2-40B4-BE49-F238E27FC236}">
                  <a16:creationId xmlns:a16="http://schemas.microsoft.com/office/drawing/2014/main" id="{E3624B8D-4D2C-7102-437D-73EA6F0D063F}"/>
                </a:ext>
              </a:extLst>
            </p:cNvPr>
            <p:cNvSpPr txBox="1"/>
            <p:nvPr/>
          </p:nvSpPr>
          <p:spPr>
            <a:xfrm>
              <a:off x="2647625" y="2225509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3328</a:t>
              </a:r>
            </a:p>
          </p:txBody>
        </p:sp>
        <p:sp>
          <p:nvSpPr>
            <p:cNvPr id="7204" name="TextBox 7203">
              <a:extLst>
                <a:ext uri="{FF2B5EF4-FFF2-40B4-BE49-F238E27FC236}">
                  <a16:creationId xmlns:a16="http://schemas.microsoft.com/office/drawing/2014/main" id="{9B9C54DF-3822-E909-5461-58B601D3086D}"/>
                </a:ext>
              </a:extLst>
            </p:cNvPr>
            <p:cNvSpPr txBox="1"/>
            <p:nvPr/>
          </p:nvSpPr>
          <p:spPr>
            <a:xfrm>
              <a:off x="9132876" y="2241277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4443</a:t>
              </a:r>
            </a:p>
          </p:txBody>
        </p:sp>
        <p:sp>
          <p:nvSpPr>
            <p:cNvPr id="7205" name="TextBox 7204">
              <a:extLst>
                <a:ext uri="{FF2B5EF4-FFF2-40B4-BE49-F238E27FC236}">
                  <a16:creationId xmlns:a16="http://schemas.microsoft.com/office/drawing/2014/main" id="{6A200695-6E4A-5B2C-4A7C-B5091CAE2028}"/>
                </a:ext>
              </a:extLst>
            </p:cNvPr>
            <p:cNvSpPr txBox="1"/>
            <p:nvPr/>
          </p:nvSpPr>
          <p:spPr>
            <a:xfrm>
              <a:off x="2647625" y="3716600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5030</a:t>
              </a:r>
            </a:p>
          </p:txBody>
        </p:sp>
        <p:sp>
          <p:nvSpPr>
            <p:cNvPr id="7206" name="TextBox 7205">
              <a:extLst>
                <a:ext uri="{FF2B5EF4-FFF2-40B4-BE49-F238E27FC236}">
                  <a16:creationId xmlns:a16="http://schemas.microsoft.com/office/drawing/2014/main" id="{A88BC579-27A1-B3DC-CC68-82F5025A36FC}"/>
                </a:ext>
              </a:extLst>
            </p:cNvPr>
            <p:cNvSpPr txBox="1"/>
            <p:nvPr/>
          </p:nvSpPr>
          <p:spPr>
            <a:xfrm>
              <a:off x="2647625" y="5156894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3322</a:t>
              </a:r>
            </a:p>
          </p:txBody>
        </p:sp>
        <p:sp>
          <p:nvSpPr>
            <p:cNvPr id="7207" name="TextBox 7206">
              <a:extLst>
                <a:ext uri="{FF2B5EF4-FFF2-40B4-BE49-F238E27FC236}">
                  <a16:creationId xmlns:a16="http://schemas.microsoft.com/office/drawing/2014/main" id="{1DB4A02E-1451-A83C-1702-4A8155F5B0A3}"/>
                </a:ext>
              </a:extLst>
            </p:cNvPr>
            <p:cNvSpPr txBox="1"/>
            <p:nvPr/>
          </p:nvSpPr>
          <p:spPr>
            <a:xfrm>
              <a:off x="9132876" y="3716600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6141</a:t>
              </a:r>
            </a:p>
          </p:txBody>
        </p:sp>
        <p:sp>
          <p:nvSpPr>
            <p:cNvPr id="7208" name="TextBox 7207">
              <a:extLst>
                <a:ext uri="{FF2B5EF4-FFF2-40B4-BE49-F238E27FC236}">
                  <a16:creationId xmlns:a16="http://schemas.microsoft.com/office/drawing/2014/main" id="{E3B1E595-695E-0854-8C3A-9CBD9695DC2E}"/>
                </a:ext>
              </a:extLst>
            </p:cNvPr>
            <p:cNvSpPr txBox="1"/>
            <p:nvPr/>
          </p:nvSpPr>
          <p:spPr>
            <a:xfrm>
              <a:off x="9132876" y="5156895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4443</a:t>
              </a:r>
            </a:p>
          </p:txBody>
        </p:sp>
        <p:sp>
          <p:nvSpPr>
            <p:cNvPr id="7209" name="TextBox 7208">
              <a:extLst>
                <a:ext uri="{FF2B5EF4-FFF2-40B4-BE49-F238E27FC236}">
                  <a16:creationId xmlns:a16="http://schemas.microsoft.com/office/drawing/2014/main" id="{F871C642-CBE6-A743-FC29-8A1BEAD0D2D9}"/>
                </a:ext>
              </a:extLst>
            </p:cNvPr>
            <p:cNvSpPr txBox="1"/>
            <p:nvPr/>
          </p:nvSpPr>
          <p:spPr>
            <a:xfrm>
              <a:off x="4868966" y="1862899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3475</a:t>
              </a:r>
            </a:p>
          </p:txBody>
        </p:sp>
        <p:sp>
          <p:nvSpPr>
            <p:cNvPr id="7210" name="TextBox 7209">
              <a:extLst>
                <a:ext uri="{FF2B5EF4-FFF2-40B4-BE49-F238E27FC236}">
                  <a16:creationId xmlns:a16="http://schemas.microsoft.com/office/drawing/2014/main" id="{78359AD7-90AC-83B1-F44E-F59FCFFCFA54}"/>
                </a:ext>
              </a:extLst>
            </p:cNvPr>
            <p:cNvSpPr txBox="1"/>
            <p:nvPr/>
          </p:nvSpPr>
          <p:spPr>
            <a:xfrm>
              <a:off x="6451371" y="1862899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3886</a:t>
              </a:r>
            </a:p>
          </p:txBody>
        </p:sp>
        <p:sp>
          <p:nvSpPr>
            <p:cNvPr id="7211" name="TextBox 7210">
              <a:extLst>
                <a:ext uri="{FF2B5EF4-FFF2-40B4-BE49-F238E27FC236}">
                  <a16:creationId xmlns:a16="http://schemas.microsoft.com/office/drawing/2014/main" id="{4C293ADF-A1F1-62CA-CD2E-D713F568AC33}"/>
                </a:ext>
              </a:extLst>
            </p:cNvPr>
            <p:cNvSpPr txBox="1"/>
            <p:nvPr/>
          </p:nvSpPr>
          <p:spPr>
            <a:xfrm>
              <a:off x="6864768" y="4755356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3900</a:t>
              </a:r>
            </a:p>
          </p:txBody>
        </p:sp>
        <p:sp>
          <p:nvSpPr>
            <p:cNvPr id="7212" name="TextBox 7211">
              <a:extLst>
                <a:ext uri="{FF2B5EF4-FFF2-40B4-BE49-F238E27FC236}">
                  <a16:creationId xmlns:a16="http://schemas.microsoft.com/office/drawing/2014/main" id="{A6538A21-1930-F869-352F-4EAEFD02362E}"/>
                </a:ext>
              </a:extLst>
            </p:cNvPr>
            <p:cNvSpPr txBox="1"/>
            <p:nvPr/>
          </p:nvSpPr>
          <p:spPr>
            <a:xfrm>
              <a:off x="4795961" y="3286425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5400</a:t>
              </a:r>
            </a:p>
          </p:txBody>
        </p:sp>
        <p:sp>
          <p:nvSpPr>
            <p:cNvPr id="7213" name="TextBox 7212">
              <a:extLst>
                <a:ext uri="{FF2B5EF4-FFF2-40B4-BE49-F238E27FC236}">
                  <a16:creationId xmlns:a16="http://schemas.microsoft.com/office/drawing/2014/main" id="{4FA783E7-3F37-CC7D-D93F-706B519D6DD7}"/>
                </a:ext>
              </a:extLst>
            </p:cNvPr>
            <p:cNvSpPr txBox="1"/>
            <p:nvPr/>
          </p:nvSpPr>
          <p:spPr>
            <a:xfrm>
              <a:off x="6162046" y="4755356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3883</a:t>
              </a:r>
            </a:p>
          </p:txBody>
        </p:sp>
        <p:sp>
          <p:nvSpPr>
            <p:cNvPr id="7214" name="TextBox 7213">
              <a:extLst>
                <a:ext uri="{FF2B5EF4-FFF2-40B4-BE49-F238E27FC236}">
                  <a16:creationId xmlns:a16="http://schemas.microsoft.com/office/drawing/2014/main" id="{D7C9104F-9E2E-F75D-EE63-F648D4BB756B}"/>
                </a:ext>
              </a:extLst>
            </p:cNvPr>
            <p:cNvSpPr txBox="1"/>
            <p:nvPr/>
          </p:nvSpPr>
          <p:spPr>
            <a:xfrm>
              <a:off x="5773609" y="3286425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5586</a:t>
              </a:r>
            </a:p>
          </p:txBody>
        </p:sp>
        <p:grpSp>
          <p:nvGrpSpPr>
            <p:cNvPr id="7215" name="Group 7214">
              <a:extLst>
                <a:ext uri="{FF2B5EF4-FFF2-40B4-BE49-F238E27FC236}">
                  <a16:creationId xmlns:a16="http://schemas.microsoft.com/office/drawing/2014/main" id="{D04EAAB7-74E9-1356-3759-613FBCDF175D}"/>
                </a:ext>
              </a:extLst>
            </p:cNvPr>
            <p:cNvGrpSpPr/>
            <p:nvPr/>
          </p:nvGrpSpPr>
          <p:grpSpPr>
            <a:xfrm>
              <a:off x="4904039" y="1962402"/>
              <a:ext cx="753874" cy="986523"/>
              <a:chOff x="8004148" y="2539778"/>
              <a:chExt cx="1456032" cy="2536963"/>
            </a:xfrm>
          </p:grpSpPr>
          <p:pic>
            <p:nvPicPr>
              <p:cNvPr id="7216" name="Picture 7215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23EDCF52-7E8B-8F40-E153-4685188CE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04148" y="2539778"/>
                <a:ext cx="1456032" cy="2536963"/>
              </a:xfrm>
              <a:prstGeom prst="rect">
                <a:avLst/>
              </a:prstGeom>
            </p:spPr>
          </p:pic>
          <p:sp>
            <p:nvSpPr>
              <p:cNvPr id="7217" name="TextBox 7216">
                <a:extLst>
                  <a:ext uri="{FF2B5EF4-FFF2-40B4-BE49-F238E27FC236}">
                    <a16:creationId xmlns:a16="http://schemas.microsoft.com/office/drawing/2014/main" id="{0D11CE8D-A117-19C2-D0DE-D96755351AD5}"/>
                  </a:ext>
                </a:extLst>
              </p:cNvPr>
              <p:cNvSpPr txBox="1"/>
              <p:nvPr/>
            </p:nvSpPr>
            <p:spPr>
              <a:xfrm>
                <a:off x="8199095" y="3866393"/>
                <a:ext cx="953269" cy="33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136</a:t>
                </a:r>
              </a:p>
            </p:txBody>
          </p:sp>
        </p:grpSp>
        <p:grpSp>
          <p:nvGrpSpPr>
            <p:cNvPr id="7225" name="Group 7224">
              <a:extLst>
                <a:ext uri="{FF2B5EF4-FFF2-40B4-BE49-F238E27FC236}">
                  <a16:creationId xmlns:a16="http://schemas.microsoft.com/office/drawing/2014/main" id="{4E2F7A3B-1F1E-A805-CFB1-67307A6EBB27}"/>
                </a:ext>
              </a:extLst>
            </p:cNvPr>
            <p:cNvGrpSpPr/>
            <p:nvPr/>
          </p:nvGrpSpPr>
          <p:grpSpPr>
            <a:xfrm>
              <a:off x="6534089" y="1928378"/>
              <a:ext cx="753874" cy="986523"/>
              <a:chOff x="8004148" y="2539778"/>
              <a:chExt cx="1456032" cy="2536963"/>
            </a:xfrm>
          </p:grpSpPr>
          <p:pic>
            <p:nvPicPr>
              <p:cNvPr id="7226" name="Picture 7225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98196517-C37C-F119-1380-3C155EEBC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0"/>
              </a:blip>
              <a:stretch>
                <a:fillRect/>
              </a:stretch>
            </p:blipFill>
            <p:spPr>
              <a:xfrm>
                <a:off x="8004148" y="2539778"/>
                <a:ext cx="1456032" cy="2536963"/>
              </a:xfrm>
              <a:prstGeom prst="rect">
                <a:avLst/>
              </a:prstGeom>
            </p:spPr>
          </p:pic>
          <p:sp>
            <p:nvSpPr>
              <p:cNvPr id="7227" name="TextBox 7226">
                <a:extLst>
                  <a:ext uri="{FF2B5EF4-FFF2-40B4-BE49-F238E27FC236}">
                    <a16:creationId xmlns:a16="http://schemas.microsoft.com/office/drawing/2014/main" id="{2590D2EF-916E-D6CE-26D8-4C1287FE13BA}"/>
                  </a:ext>
                </a:extLst>
              </p:cNvPr>
              <p:cNvSpPr txBox="1"/>
              <p:nvPr/>
            </p:nvSpPr>
            <p:spPr>
              <a:xfrm>
                <a:off x="8199095" y="3866393"/>
                <a:ext cx="953269" cy="33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136</a:t>
                </a:r>
              </a:p>
            </p:txBody>
          </p:sp>
        </p:grpSp>
        <p:grpSp>
          <p:nvGrpSpPr>
            <p:cNvPr id="7228" name="Group 7227">
              <a:extLst>
                <a:ext uri="{FF2B5EF4-FFF2-40B4-BE49-F238E27FC236}">
                  <a16:creationId xmlns:a16="http://schemas.microsoft.com/office/drawing/2014/main" id="{EF67C105-82C4-9E9E-31B0-901274E7DAC6}"/>
                </a:ext>
              </a:extLst>
            </p:cNvPr>
            <p:cNvGrpSpPr/>
            <p:nvPr/>
          </p:nvGrpSpPr>
          <p:grpSpPr>
            <a:xfrm>
              <a:off x="4708546" y="3410993"/>
              <a:ext cx="735067" cy="1104318"/>
              <a:chOff x="1760552" y="2585487"/>
              <a:chExt cx="1456032" cy="2484608"/>
            </a:xfrm>
          </p:grpSpPr>
          <p:pic>
            <p:nvPicPr>
              <p:cNvPr id="7229" name="Picture 7228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F7BE0020-B8DC-AA65-A32D-7CF94E7CD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760552" y="2585487"/>
                <a:ext cx="1456032" cy="2484608"/>
              </a:xfrm>
              <a:prstGeom prst="rect">
                <a:avLst/>
              </a:prstGeom>
            </p:spPr>
          </p:pic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9EDC02D3-4966-9C34-EB4E-41DAD2C6564B}"/>
                  </a:ext>
                </a:extLst>
              </p:cNvPr>
              <p:cNvSpPr txBox="1"/>
              <p:nvPr/>
            </p:nvSpPr>
            <p:spPr>
              <a:xfrm>
                <a:off x="2102201" y="3692814"/>
                <a:ext cx="953269" cy="29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193</a:t>
                </a:r>
              </a:p>
            </p:txBody>
          </p:sp>
        </p:grpSp>
        <p:grpSp>
          <p:nvGrpSpPr>
            <p:cNvPr id="7231" name="Group 7230">
              <a:extLst>
                <a:ext uri="{FF2B5EF4-FFF2-40B4-BE49-F238E27FC236}">
                  <a16:creationId xmlns:a16="http://schemas.microsoft.com/office/drawing/2014/main" id="{04850451-4E3C-2B0C-3097-C650F6678907}"/>
                </a:ext>
              </a:extLst>
            </p:cNvPr>
            <p:cNvGrpSpPr/>
            <p:nvPr/>
          </p:nvGrpSpPr>
          <p:grpSpPr>
            <a:xfrm>
              <a:off x="5661242" y="3431292"/>
              <a:ext cx="735067" cy="1104318"/>
              <a:chOff x="1760552" y="2585487"/>
              <a:chExt cx="1456032" cy="2484608"/>
            </a:xfrm>
          </p:grpSpPr>
          <p:pic>
            <p:nvPicPr>
              <p:cNvPr id="109" name="Picture 108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EDD2CA79-FD26-9DEA-CA00-BF7CC4E64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4000"/>
              </a:blip>
              <a:stretch>
                <a:fillRect/>
              </a:stretch>
            </p:blipFill>
            <p:spPr>
              <a:xfrm flipH="1">
                <a:off x="1760552" y="2585487"/>
                <a:ext cx="1456032" cy="2484608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4052BEA-5570-1FCF-4B98-FA1499323880}"/>
                  </a:ext>
                </a:extLst>
              </p:cNvPr>
              <p:cNvSpPr txBox="1"/>
              <p:nvPr/>
            </p:nvSpPr>
            <p:spPr>
              <a:xfrm>
                <a:off x="2102201" y="3692814"/>
                <a:ext cx="953269" cy="29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193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B2E5AE4-6AD5-48A5-6D8A-17FADB2AE34F}"/>
                </a:ext>
              </a:extLst>
            </p:cNvPr>
            <p:cNvGrpSpPr/>
            <p:nvPr/>
          </p:nvGrpSpPr>
          <p:grpSpPr>
            <a:xfrm>
              <a:off x="6229450" y="4976607"/>
              <a:ext cx="625809" cy="836673"/>
              <a:chOff x="4954605" y="2758202"/>
              <a:chExt cx="1363031" cy="2328129"/>
            </a:xfrm>
          </p:grpSpPr>
          <p:pic>
            <p:nvPicPr>
              <p:cNvPr id="117" name="Picture 11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16EDD4B7-60A6-FCD0-789F-042F0E181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4605" y="2758202"/>
                <a:ext cx="1363031" cy="2328129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248DD8E-F696-E905-C82B-868E8B6972D0}"/>
                  </a:ext>
                </a:extLst>
              </p:cNvPr>
              <p:cNvSpPr txBox="1"/>
              <p:nvPr/>
            </p:nvSpPr>
            <p:spPr>
              <a:xfrm>
                <a:off x="5194934" y="3763200"/>
                <a:ext cx="9532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267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756CF8C-E21A-ECAF-7BAD-BFB4C94CB3BC}"/>
                </a:ext>
              </a:extLst>
            </p:cNvPr>
            <p:cNvGrpSpPr/>
            <p:nvPr/>
          </p:nvGrpSpPr>
          <p:grpSpPr>
            <a:xfrm>
              <a:off x="6902301" y="4940948"/>
              <a:ext cx="625809" cy="836673"/>
              <a:chOff x="4954605" y="2758202"/>
              <a:chExt cx="1363031" cy="2328129"/>
            </a:xfrm>
          </p:grpSpPr>
          <p:pic>
            <p:nvPicPr>
              <p:cNvPr id="123" name="Picture 122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89DCEA8-C680-0975-1858-E5378CC4A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2000"/>
              </a:blip>
              <a:stretch>
                <a:fillRect/>
              </a:stretch>
            </p:blipFill>
            <p:spPr>
              <a:xfrm>
                <a:off x="4954605" y="2758202"/>
                <a:ext cx="1363031" cy="2328129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332C621-24F7-8EC1-647B-BCEE5BA487E5}"/>
                  </a:ext>
                </a:extLst>
              </p:cNvPr>
              <p:cNvSpPr txBox="1"/>
              <p:nvPr/>
            </p:nvSpPr>
            <p:spPr>
              <a:xfrm>
                <a:off x="5194934" y="3763200"/>
                <a:ext cx="9532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267</a:t>
                </a:r>
              </a:p>
            </p:txBody>
          </p:sp>
        </p:grpSp>
      </p:grpSp>
      <p:sp>
        <p:nvSpPr>
          <p:cNvPr id="7188" name="TextBox 7187">
            <a:extLst>
              <a:ext uri="{FF2B5EF4-FFF2-40B4-BE49-F238E27FC236}">
                <a16:creationId xmlns:a16="http://schemas.microsoft.com/office/drawing/2014/main" id="{EB84337E-A46C-657E-FC14-0CDBC8BAEC41}"/>
              </a:ext>
            </a:extLst>
          </p:cNvPr>
          <p:cNvSpPr txBox="1"/>
          <p:nvPr/>
        </p:nvSpPr>
        <p:spPr>
          <a:xfrm>
            <a:off x="21463309" y="1870371"/>
            <a:ext cx="90272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Gorman, K. (n.d.). </a:t>
            </a:r>
            <a:r>
              <a:rPr lang="en-US" sz="24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Palmerpenguins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 Data Package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R data package •. Retrieved April 27, 2023, from 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allisonhorst.github.io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palmerpenguins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 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2"/>
              </a:rPr>
              <a:t>https://www.nature.com/articles/s41598-021-02451-4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www.coolantarctica.com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/Antarctica%20fact%20file/science/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cold_penguins.php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7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F483BB-8B6E-4B12-87A5-C5F947FCB984}"/>
              </a:ext>
            </a:extLst>
          </p:cNvPr>
          <p:cNvGrpSpPr/>
          <p:nvPr/>
        </p:nvGrpSpPr>
        <p:grpSpPr>
          <a:xfrm>
            <a:off x="-118733671" y="731323"/>
            <a:ext cx="139555065" cy="5364196"/>
            <a:chOff x="-68737605" y="810481"/>
            <a:chExt cx="139555065" cy="53641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68737605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-38613207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-28622541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58594539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-48603873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1374320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11364986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-18607012" y="810481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-8616346" y="810481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5D05FA-0F2E-F8A2-4108-82F34E785C90}"/>
                </a:ext>
              </a:extLst>
            </p:cNvPr>
            <p:cNvSpPr/>
            <p:nvPr/>
          </p:nvSpPr>
          <p:spPr>
            <a:xfrm>
              <a:off x="41353998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22D0DC-00E7-C3E3-2874-3AE996FD0658}"/>
                </a:ext>
              </a:extLst>
            </p:cNvPr>
            <p:cNvSpPr/>
            <p:nvPr/>
          </p:nvSpPr>
          <p:spPr>
            <a:xfrm>
              <a:off x="51344664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59D48D-9C7B-2ABF-F0ED-2D1FB3F9C37D}"/>
                </a:ext>
              </a:extLst>
            </p:cNvPr>
            <p:cNvSpPr/>
            <p:nvPr/>
          </p:nvSpPr>
          <p:spPr>
            <a:xfrm>
              <a:off x="21372666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D3486F-1FFF-5E91-3FF3-B2576F48E745}"/>
                </a:ext>
              </a:extLst>
            </p:cNvPr>
            <p:cNvSpPr/>
            <p:nvPr/>
          </p:nvSpPr>
          <p:spPr>
            <a:xfrm>
              <a:off x="31363332" y="840677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E87F92A-EC2E-DF3E-AE18-6AAC40EACF4C}"/>
                </a:ext>
              </a:extLst>
            </p:cNvPr>
            <p:cNvSpPr/>
            <p:nvPr/>
          </p:nvSpPr>
          <p:spPr>
            <a:xfrm>
              <a:off x="61360193" y="840677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982002"/>
            <a:ext cx="9458933" cy="30307828"/>
            <a:chOff x="-9222048" y="-22737996"/>
            <a:chExt cx="9458933" cy="2059696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9539427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EXPLORE THE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18681187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8985163" y="-227379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1252754" y="12805319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89" y="22098357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00" y="9997091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8553758" y="85639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065" y="9398511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857BA0-F044-5B44-3A43-B3A060A2CB22}"/>
              </a:ext>
            </a:extLst>
          </p:cNvPr>
          <p:cNvSpPr txBox="1"/>
          <p:nvPr/>
        </p:nvSpPr>
        <p:spPr>
          <a:xfrm>
            <a:off x="15378368" y="896279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C958E3E-7396-CCF1-2E3C-9CC284F92B21}"/>
              </a:ext>
            </a:extLst>
          </p:cNvPr>
          <p:cNvGrpSpPr/>
          <p:nvPr/>
        </p:nvGrpSpPr>
        <p:grpSpPr>
          <a:xfrm>
            <a:off x="15037669" y="10680279"/>
            <a:ext cx="5701686" cy="4679961"/>
            <a:chOff x="2834472" y="1313654"/>
            <a:chExt cx="5701686" cy="4679961"/>
          </a:xfrm>
        </p:grpSpPr>
        <p:pic>
          <p:nvPicPr>
            <p:cNvPr id="82" name="Picture 81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40AFBB1F-1E14-5112-2F45-3733F81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10725EDE-9CDF-5271-8D26-110DB10D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FEC7E1-522B-2831-8E97-0AB3FDA9E7F0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6538ED-195E-64B3-B0C0-4D6390BE75D4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CD7CBE2-9724-DB9D-54BA-2122B6038B5D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4D6E30-B46C-61D0-0861-3558BD6274B8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75EACA-7279-1876-DBA0-3D1A38FB2E7E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FFB832-6576-31C2-68F3-A7BE71FC9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22095EA-772C-D784-88F6-E34A221F87F7}"/>
              </a:ext>
            </a:extLst>
          </p:cNvPr>
          <p:cNvSpPr txBox="1"/>
          <p:nvPr/>
        </p:nvSpPr>
        <p:spPr>
          <a:xfrm>
            <a:off x="-4997771" y="9933966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N/A remove</a:t>
            </a:r>
          </a:p>
        </p:txBody>
      </p:sp>
      <p:pic>
        <p:nvPicPr>
          <p:cNvPr id="91" name="Picture 90" descr="Table&#10;&#10;Description automatically generated">
            <a:extLst>
              <a:ext uri="{FF2B5EF4-FFF2-40B4-BE49-F238E27FC236}">
                <a16:creationId xmlns:a16="http://schemas.microsoft.com/office/drawing/2014/main" id="{184AF948-9403-7368-44B1-C2C5D73059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71885" y="11028388"/>
            <a:ext cx="8601220" cy="157118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B63DD68-A10A-ECB4-29D1-B2F87DC722AA}"/>
              </a:ext>
            </a:extLst>
          </p:cNvPr>
          <p:cNvSpPr txBox="1"/>
          <p:nvPr/>
        </p:nvSpPr>
        <p:spPr>
          <a:xfrm>
            <a:off x="2181760" y="9085135"/>
            <a:ext cx="4861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 MODEL: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9F12EA-246D-8AE5-400A-BD1C4860CA1D}"/>
              </a:ext>
            </a:extLst>
          </p:cNvPr>
          <p:cNvSpPr txBox="1"/>
          <p:nvPr/>
        </p:nvSpPr>
        <p:spPr>
          <a:xfrm>
            <a:off x="1926930" y="9633965"/>
            <a:ext cx="727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(Body Mass) =    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0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*Species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E06DE6-2882-438E-8A81-50236966B503}"/>
              </a:ext>
            </a:extLst>
          </p:cNvPr>
          <p:cNvSpPr txBox="1"/>
          <p:nvPr/>
        </p:nvSpPr>
        <p:spPr>
          <a:xfrm>
            <a:off x="5487701" y="1015169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4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Bill_length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5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*</a:t>
            </a:r>
            <a:r>
              <a:rPr lang="en-US" sz="2200" kern="1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Flipper_length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+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99C37-BD1D-1BD8-686D-F17D89D271B4}"/>
              </a:ext>
            </a:extLst>
          </p:cNvPr>
          <p:cNvSpPr txBox="1"/>
          <p:nvPr/>
        </p:nvSpPr>
        <p:spPr>
          <a:xfrm>
            <a:off x="5487701" y="1075462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6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Sex + ß</a:t>
            </a:r>
            <a:r>
              <a:rPr lang="en-US" sz="2200" kern="100" baseline="-25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7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Year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8C450B-3B8F-DE76-E909-736461BE72DA}"/>
              </a:ext>
            </a:extLst>
          </p:cNvPr>
          <p:cNvSpPr txBox="1"/>
          <p:nvPr/>
        </p:nvSpPr>
        <p:spPr>
          <a:xfrm>
            <a:off x="5487701" y="11364776"/>
            <a:ext cx="669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ß</a:t>
            </a:r>
            <a:r>
              <a:rPr lang="en-US" sz="2200" kern="100" baseline="-25000" dirty="0"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8</a:t>
            </a:r>
            <a:r>
              <a:rPr lang="en-US" sz="22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* Species: Sex </a:t>
            </a:r>
            <a:endParaRPr lang="en-US" sz="2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AC9F-1AAB-B4C4-B478-23FB44937B43}"/>
              </a:ext>
            </a:extLst>
          </p:cNvPr>
          <p:cNvGrpSpPr/>
          <p:nvPr/>
        </p:nvGrpSpPr>
        <p:grpSpPr>
          <a:xfrm>
            <a:off x="4018092" y="9677564"/>
            <a:ext cx="6837834" cy="430887"/>
            <a:chOff x="2993625" y="1666498"/>
            <a:chExt cx="6837834" cy="430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864D6A-EDD3-FFAA-F3FB-8C6C472BD031}"/>
                </a:ext>
              </a:extLst>
            </p:cNvPr>
            <p:cNvSpPr txBox="1"/>
            <p:nvPr/>
          </p:nvSpPr>
          <p:spPr>
            <a:xfrm>
              <a:off x="3134849" y="1666498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2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*Island + ß</a:t>
              </a:r>
              <a:r>
                <a:rPr lang="en-US" sz="2200" kern="100" baseline="-250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3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Bill_depth</a:t>
              </a:r>
              <a:r>
                <a:rPr lang="en-US" sz="2200" kern="100" dirty="0"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</a:t>
              </a:r>
              <a:endParaRPr lang="en-US" sz="2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A50E1C-955D-EE81-91D7-5E362A40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25" y="1881059"/>
              <a:ext cx="4322052" cy="394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762B06-1257-27AA-2B1B-20616072DC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2879" y="12182804"/>
            <a:ext cx="6219896" cy="4252378"/>
          </a:xfrm>
          <a:prstGeom prst="rect">
            <a:avLst/>
          </a:prstGeom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5B8B89F4-6A13-336D-6922-8CE7280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62" y="10021118"/>
            <a:ext cx="5747829" cy="36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>
            <a:extLst>
              <a:ext uri="{FF2B5EF4-FFF2-40B4-BE49-F238E27FC236}">
                <a16:creationId xmlns:a16="http://schemas.microsoft.com/office/drawing/2014/main" id="{BAA491CB-CF76-5141-5147-E72FF459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1" y="10248619"/>
            <a:ext cx="6440077" cy="3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8FE702-7DA4-E02E-4F16-C1E64D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05" y="10372171"/>
            <a:ext cx="8303397" cy="2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DF5882-F991-1D90-F2ED-3CDFE63A07A4}"/>
              </a:ext>
            </a:extLst>
          </p:cNvPr>
          <p:cNvSpPr txBox="1"/>
          <p:nvPr/>
        </p:nvSpPr>
        <p:spPr>
          <a:xfrm>
            <a:off x="2135883" y="9136423"/>
            <a:ext cx="75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assumption (w/o interaction)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701666-C22E-8BFE-B488-87526872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45" y="9777351"/>
            <a:ext cx="5882311" cy="35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568E959-68FB-437E-AD96-83BB6291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14" y="10074571"/>
            <a:ext cx="8157412" cy="19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EC14A851-B6CC-F915-F951-DB9AB58BBA2D}"/>
              </a:ext>
            </a:extLst>
          </p:cNvPr>
          <p:cNvGrpSpPr/>
          <p:nvPr/>
        </p:nvGrpSpPr>
        <p:grpSpPr>
          <a:xfrm>
            <a:off x="8845265" y="9870393"/>
            <a:ext cx="1885872" cy="2279787"/>
            <a:chOff x="8965670" y="2365529"/>
            <a:chExt cx="1885872" cy="2279787"/>
          </a:xfrm>
        </p:grpSpPr>
        <p:sp>
          <p:nvSpPr>
            <p:cNvPr id="7168" name="Oval Callout 7167">
              <a:extLst>
                <a:ext uri="{FF2B5EF4-FFF2-40B4-BE49-F238E27FC236}">
                  <a16:creationId xmlns:a16="http://schemas.microsoft.com/office/drawing/2014/main" id="{F6C39AA2-B215-C1C8-D73A-7A78338A4FA0}"/>
                </a:ext>
              </a:extLst>
            </p:cNvPr>
            <p:cNvSpPr/>
            <p:nvPr/>
          </p:nvSpPr>
          <p:spPr>
            <a:xfrm>
              <a:off x="9044968" y="2365529"/>
              <a:ext cx="1668551" cy="2279787"/>
            </a:xfrm>
            <a:prstGeom prst="wedgeEllipseCallout">
              <a:avLst>
                <a:gd name="adj1" fmla="val -52593"/>
                <a:gd name="adj2" fmla="val 5878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DD5329D6-3457-05D9-5A46-965FCD2540CC}"/>
                </a:ext>
              </a:extLst>
            </p:cNvPr>
            <p:cNvSpPr txBox="1"/>
            <p:nvPr/>
          </p:nvSpPr>
          <p:spPr>
            <a:xfrm>
              <a:off x="8965670" y="2652141"/>
              <a:ext cx="188587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 any variables have interactions ?</a:t>
              </a:r>
            </a:p>
          </p:txBody>
        </p:sp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CC90E6B3-5AF4-C542-624F-7D9148212E77}"/>
              </a:ext>
            </a:extLst>
          </p:cNvPr>
          <p:cNvGrpSpPr/>
          <p:nvPr/>
        </p:nvGrpSpPr>
        <p:grpSpPr>
          <a:xfrm>
            <a:off x="1798124" y="10677336"/>
            <a:ext cx="10257381" cy="2710528"/>
            <a:chOff x="21696658" y="2000253"/>
            <a:chExt cx="10257381" cy="2710528"/>
          </a:xfrm>
        </p:grpSpPr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D888275C-0EE0-6439-78E2-2D35E3600E1F}"/>
                </a:ext>
              </a:extLst>
            </p:cNvPr>
            <p:cNvSpPr txBox="1"/>
            <p:nvPr/>
          </p:nvSpPr>
          <p:spPr>
            <a:xfrm>
              <a:off x="21951488" y="2000253"/>
              <a:ext cx="48611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INTERACTION MODEL:</a:t>
              </a:r>
            </a:p>
          </p:txBody>
        </p: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4D15E9C4-3673-9B8C-A7CD-AD437771E6DA}"/>
                </a:ext>
              </a:extLst>
            </p:cNvPr>
            <p:cNvSpPr txBox="1"/>
            <p:nvPr/>
          </p:nvSpPr>
          <p:spPr>
            <a:xfrm>
              <a:off x="21696658" y="2549083"/>
              <a:ext cx="7272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 (Body Mass) =    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0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1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*Species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44113F6F-53EA-85B5-A342-F998BE9333CA}"/>
                </a:ext>
              </a:extLst>
            </p:cNvPr>
            <p:cNvSpPr txBox="1"/>
            <p:nvPr/>
          </p:nvSpPr>
          <p:spPr>
            <a:xfrm>
              <a:off x="25257429" y="306681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4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Bill_length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5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*</a:t>
              </a:r>
              <a:r>
                <a:rPr lang="en-US" sz="2200" kern="100" dirty="0" err="1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Flipper_length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+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B767BCDA-7B2B-F96E-239F-AEE4D692E438}"/>
                </a:ext>
              </a:extLst>
            </p:cNvPr>
            <p:cNvSpPr txBox="1"/>
            <p:nvPr/>
          </p:nvSpPr>
          <p:spPr>
            <a:xfrm>
              <a:off x="25257429" y="366974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6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Sex + ß</a:t>
              </a:r>
              <a:r>
                <a:rPr lang="en-US" sz="2200" kern="100" baseline="-25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7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Year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E3317F4D-A020-86C5-2B99-EA907D956F49}"/>
                </a:ext>
              </a:extLst>
            </p:cNvPr>
            <p:cNvSpPr txBox="1"/>
            <p:nvPr/>
          </p:nvSpPr>
          <p:spPr>
            <a:xfrm>
              <a:off x="25257429" y="4279894"/>
              <a:ext cx="6696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ß</a:t>
              </a:r>
              <a:r>
                <a:rPr lang="en-US" sz="2200" kern="1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8</a:t>
              </a:r>
              <a:r>
                <a:rPr lang="en-US" sz="2200" kern="1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Cambria" panose="02040503050406030204" pitchFamily="18" charset="0"/>
                </a:rPr>
                <a:t> * Species: Sex </a:t>
              </a:r>
              <a:endParaRPr lang="en-US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927C3BF-6CD9-E43E-913C-4C575C41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354" y="8976411"/>
            <a:ext cx="6183680" cy="42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0" name="TextBox 7179">
            <a:extLst>
              <a:ext uri="{FF2B5EF4-FFF2-40B4-BE49-F238E27FC236}">
                <a16:creationId xmlns:a16="http://schemas.microsoft.com/office/drawing/2014/main" id="{C776B50B-8618-31E6-B7DB-FD8BD24C051E}"/>
              </a:ext>
            </a:extLst>
          </p:cNvPr>
          <p:cNvSpPr txBox="1"/>
          <p:nvPr/>
        </p:nvSpPr>
        <p:spPr>
          <a:xfrm>
            <a:off x="1057425" y="9362375"/>
            <a:ext cx="9553851" cy="544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FINAL MODEL :</a:t>
            </a: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endParaRPr lang="en-US" sz="5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Body_mass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106016.439 - 159.381*Species(Chinstrap)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+ 588.490*Species(Gentoo)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+ 24.850*Bill Length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+ 20.743* Flipper Length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+ 501.046 *Sex(Male)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- 53.519*Year 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- 371.224*Species(Chinstrap) : Sex(male)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+ 23.457*Species(Gentoo) : Sex(male) </a:t>
            </a:r>
            <a:endParaRPr lang="en-US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4E1A57F8-5DEA-4964-502D-C22A0E565B9D}"/>
              </a:ext>
            </a:extLst>
          </p:cNvPr>
          <p:cNvGrpSpPr/>
          <p:nvPr/>
        </p:nvGrpSpPr>
        <p:grpSpPr>
          <a:xfrm>
            <a:off x="11103725" y="7615495"/>
            <a:ext cx="8786817" cy="4509796"/>
            <a:chOff x="1368300" y="1469198"/>
            <a:chExt cx="8786817" cy="4509796"/>
          </a:xfrm>
        </p:grpSpPr>
        <p:grpSp>
          <p:nvGrpSpPr>
            <p:cNvPr id="7182" name="Group 7181">
              <a:extLst>
                <a:ext uri="{FF2B5EF4-FFF2-40B4-BE49-F238E27FC236}">
                  <a16:creationId xmlns:a16="http://schemas.microsoft.com/office/drawing/2014/main" id="{F9F1BE2E-ADB9-2403-1B39-EB3D4046C359}"/>
                </a:ext>
              </a:extLst>
            </p:cNvPr>
            <p:cNvGrpSpPr/>
            <p:nvPr/>
          </p:nvGrpSpPr>
          <p:grpSpPr>
            <a:xfrm>
              <a:off x="1437976" y="3099193"/>
              <a:ext cx="789982" cy="1593938"/>
              <a:chOff x="1760552" y="2585487"/>
              <a:chExt cx="1456032" cy="2484608"/>
            </a:xfrm>
          </p:grpSpPr>
          <p:pic>
            <p:nvPicPr>
              <p:cNvPr id="7178" name="Picture 717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6A2E72EF-D4B2-BD99-AE32-7C8B3105D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760552" y="2585487"/>
                <a:ext cx="1456032" cy="248460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C4DA8F-E121-E05C-C7F5-2EA76A3CF821}"/>
                  </a:ext>
                </a:extLst>
              </p:cNvPr>
              <p:cNvSpPr txBox="1"/>
              <p:nvPr/>
            </p:nvSpPr>
            <p:spPr>
              <a:xfrm>
                <a:off x="2102201" y="3692814"/>
                <a:ext cx="953269" cy="29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193</a:t>
                </a:r>
              </a:p>
            </p:txBody>
          </p:sp>
        </p:grpSp>
        <p:grpSp>
          <p:nvGrpSpPr>
            <p:cNvPr id="7185" name="Group 7184">
              <a:extLst>
                <a:ext uri="{FF2B5EF4-FFF2-40B4-BE49-F238E27FC236}">
                  <a16:creationId xmlns:a16="http://schemas.microsoft.com/office/drawing/2014/main" id="{6CFCDC2D-752A-C092-50EF-000BCFCE0E0E}"/>
                </a:ext>
              </a:extLst>
            </p:cNvPr>
            <p:cNvGrpSpPr/>
            <p:nvPr/>
          </p:nvGrpSpPr>
          <p:grpSpPr>
            <a:xfrm>
              <a:off x="1537244" y="4658734"/>
              <a:ext cx="819005" cy="1320260"/>
              <a:chOff x="4954605" y="2758202"/>
              <a:chExt cx="1363031" cy="2328129"/>
            </a:xfrm>
          </p:grpSpPr>
          <p:pic>
            <p:nvPicPr>
              <p:cNvPr id="7179" name="Picture 717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0A89CAC-BD0D-142D-03B5-D0244CAA3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4605" y="2758202"/>
                <a:ext cx="1363031" cy="2328129"/>
              </a:xfrm>
              <a:prstGeom prst="rect">
                <a:avLst/>
              </a:prstGeom>
            </p:spPr>
          </p:pic>
          <p:sp>
            <p:nvSpPr>
              <p:cNvPr id="7183" name="TextBox 7182">
                <a:extLst>
                  <a:ext uri="{FF2B5EF4-FFF2-40B4-BE49-F238E27FC236}">
                    <a16:creationId xmlns:a16="http://schemas.microsoft.com/office/drawing/2014/main" id="{965CB5E4-7A7B-1D79-DE55-6B57F99A4475}"/>
                  </a:ext>
                </a:extLst>
              </p:cNvPr>
              <p:cNvSpPr txBox="1"/>
              <p:nvPr/>
            </p:nvSpPr>
            <p:spPr>
              <a:xfrm>
                <a:off x="5194934" y="3763200"/>
                <a:ext cx="9532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267</a:t>
                </a:r>
              </a:p>
            </p:txBody>
          </p:sp>
        </p:grpSp>
        <p:grpSp>
          <p:nvGrpSpPr>
            <p:cNvPr id="7186" name="Group 7185">
              <a:extLst>
                <a:ext uri="{FF2B5EF4-FFF2-40B4-BE49-F238E27FC236}">
                  <a16:creationId xmlns:a16="http://schemas.microsoft.com/office/drawing/2014/main" id="{23828D23-1E9C-7BEE-5F94-D708680883D9}"/>
                </a:ext>
              </a:extLst>
            </p:cNvPr>
            <p:cNvGrpSpPr/>
            <p:nvPr/>
          </p:nvGrpSpPr>
          <p:grpSpPr>
            <a:xfrm>
              <a:off x="1368300" y="1469198"/>
              <a:ext cx="1234579" cy="1868733"/>
              <a:chOff x="8004148" y="2539778"/>
              <a:chExt cx="1456032" cy="2536963"/>
            </a:xfrm>
          </p:grpSpPr>
          <p:pic>
            <p:nvPicPr>
              <p:cNvPr id="7181" name="Picture 7180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3D83195-0E15-FB90-7054-96D25A58F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04148" y="2539778"/>
                <a:ext cx="1456032" cy="2536963"/>
              </a:xfrm>
              <a:prstGeom prst="rect">
                <a:avLst/>
              </a:prstGeom>
            </p:spPr>
          </p:pic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717954F3-785F-D2C6-BAAE-93D98292127A}"/>
                  </a:ext>
                </a:extLst>
              </p:cNvPr>
              <p:cNvSpPr txBox="1"/>
              <p:nvPr/>
            </p:nvSpPr>
            <p:spPr>
              <a:xfrm>
                <a:off x="8199095" y="3866393"/>
                <a:ext cx="953269" cy="33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136</a:t>
                </a:r>
              </a:p>
            </p:txBody>
          </p:sp>
        </p:grpSp>
        <p:cxnSp>
          <p:nvCxnSpPr>
            <p:cNvPr id="7195" name="Straight Arrow Connector 7194">
              <a:extLst>
                <a:ext uri="{FF2B5EF4-FFF2-40B4-BE49-F238E27FC236}">
                  <a16:creationId xmlns:a16="http://schemas.microsoft.com/office/drawing/2014/main" id="{52C5EA79-CF18-17A5-295D-473C47C27B3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222" y="2446386"/>
              <a:ext cx="5918413" cy="0"/>
            </a:xfrm>
            <a:prstGeom prst="straightConnector1">
              <a:avLst/>
            </a:prstGeom>
            <a:ln w="635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6" name="Straight Arrow Connector 7195">
              <a:extLst>
                <a:ext uri="{FF2B5EF4-FFF2-40B4-BE49-F238E27FC236}">
                  <a16:creationId xmlns:a16="http://schemas.microsoft.com/office/drawing/2014/main" id="{E8DFFEF2-8C42-A030-480D-C158397D813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222" y="3907337"/>
              <a:ext cx="5918413" cy="0"/>
            </a:xfrm>
            <a:prstGeom prst="straightConnector1">
              <a:avLst/>
            </a:prstGeom>
            <a:ln w="635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9" name="Straight Arrow Connector 7198">
              <a:extLst>
                <a:ext uri="{FF2B5EF4-FFF2-40B4-BE49-F238E27FC236}">
                  <a16:creationId xmlns:a16="http://schemas.microsoft.com/office/drawing/2014/main" id="{794DCEE6-F814-3079-8009-8747DCC091CC}"/>
                </a:ext>
              </a:extLst>
            </p:cNvPr>
            <p:cNvCxnSpPr>
              <a:cxnSpLocks/>
            </p:cNvCxnSpPr>
            <p:nvPr/>
          </p:nvCxnSpPr>
          <p:spPr>
            <a:xfrm>
              <a:off x="3258222" y="5368289"/>
              <a:ext cx="5918413" cy="0"/>
            </a:xfrm>
            <a:prstGeom prst="straightConnector1">
              <a:avLst/>
            </a:prstGeom>
            <a:ln w="635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3" name="TextBox 7202">
              <a:extLst>
                <a:ext uri="{FF2B5EF4-FFF2-40B4-BE49-F238E27FC236}">
                  <a16:creationId xmlns:a16="http://schemas.microsoft.com/office/drawing/2014/main" id="{E3624B8D-4D2C-7102-437D-73EA6F0D063F}"/>
                </a:ext>
              </a:extLst>
            </p:cNvPr>
            <p:cNvSpPr txBox="1"/>
            <p:nvPr/>
          </p:nvSpPr>
          <p:spPr>
            <a:xfrm>
              <a:off x="2647625" y="2225509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3328</a:t>
              </a:r>
            </a:p>
          </p:txBody>
        </p:sp>
        <p:sp>
          <p:nvSpPr>
            <p:cNvPr id="7204" name="TextBox 7203">
              <a:extLst>
                <a:ext uri="{FF2B5EF4-FFF2-40B4-BE49-F238E27FC236}">
                  <a16:creationId xmlns:a16="http://schemas.microsoft.com/office/drawing/2014/main" id="{9B9C54DF-3822-E909-5461-58B601D3086D}"/>
                </a:ext>
              </a:extLst>
            </p:cNvPr>
            <p:cNvSpPr txBox="1"/>
            <p:nvPr/>
          </p:nvSpPr>
          <p:spPr>
            <a:xfrm>
              <a:off x="9132876" y="2241277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4443</a:t>
              </a:r>
            </a:p>
          </p:txBody>
        </p:sp>
        <p:sp>
          <p:nvSpPr>
            <p:cNvPr id="7205" name="TextBox 7204">
              <a:extLst>
                <a:ext uri="{FF2B5EF4-FFF2-40B4-BE49-F238E27FC236}">
                  <a16:creationId xmlns:a16="http://schemas.microsoft.com/office/drawing/2014/main" id="{6A200695-6E4A-5B2C-4A7C-B5091CAE2028}"/>
                </a:ext>
              </a:extLst>
            </p:cNvPr>
            <p:cNvSpPr txBox="1"/>
            <p:nvPr/>
          </p:nvSpPr>
          <p:spPr>
            <a:xfrm>
              <a:off x="2647625" y="3716600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5030</a:t>
              </a:r>
            </a:p>
          </p:txBody>
        </p:sp>
        <p:sp>
          <p:nvSpPr>
            <p:cNvPr id="7206" name="TextBox 7205">
              <a:extLst>
                <a:ext uri="{FF2B5EF4-FFF2-40B4-BE49-F238E27FC236}">
                  <a16:creationId xmlns:a16="http://schemas.microsoft.com/office/drawing/2014/main" id="{A88BC579-27A1-B3DC-CC68-82F5025A36FC}"/>
                </a:ext>
              </a:extLst>
            </p:cNvPr>
            <p:cNvSpPr txBox="1"/>
            <p:nvPr/>
          </p:nvSpPr>
          <p:spPr>
            <a:xfrm>
              <a:off x="2647625" y="5156894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3322</a:t>
              </a:r>
            </a:p>
          </p:txBody>
        </p:sp>
        <p:sp>
          <p:nvSpPr>
            <p:cNvPr id="7207" name="TextBox 7206">
              <a:extLst>
                <a:ext uri="{FF2B5EF4-FFF2-40B4-BE49-F238E27FC236}">
                  <a16:creationId xmlns:a16="http://schemas.microsoft.com/office/drawing/2014/main" id="{1DB4A02E-1451-A83C-1702-4A8155F5B0A3}"/>
                </a:ext>
              </a:extLst>
            </p:cNvPr>
            <p:cNvSpPr txBox="1"/>
            <p:nvPr/>
          </p:nvSpPr>
          <p:spPr>
            <a:xfrm>
              <a:off x="9132876" y="3716600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6141</a:t>
              </a:r>
            </a:p>
          </p:txBody>
        </p:sp>
        <p:sp>
          <p:nvSpPr>
            <p:cNvPr id="7208" name="TextBox 7207">
              <a:extLst>
                <a:ext uri="{FF2B5EF4-FFF2-40B4-BE49-F238E27FC236}">
                  <a16:creationId xmlns:a16="http://schemas.microsoft.com/office/drawing/2014/main" id="{E3B1E595-695E-0854-8C3A-9CBD9695DC2E}"/>
                </a:ext>
              </a:extLst>
            </p:cNvPr>
            <p:cNvSpPr txBox="1"/>
            <p:nvPr/>
          </p:nvSpPr>
          <p:spPr>
            <a:xfrm>
              <a:off x="9132876" y="5156895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4443</a:t>
              </a:r>
            </a:p>
          </p:txBody>
        </p:sp>
        <p:sp>
          <p:nvSpPr>
            <p:cNvPr id="7209" name="TextBox 7208">
              <a:extLst>
                <a:ext uri="{FF2B5EF4-FFF2-40B4-BE49-F238E27FC236}">
                  <a16:creationId xmlns:a16="http://schemas.microsoft.com/office/drawing/2014/main" id="{F871C642-CBE6-A743-FC29-8A1BEAD0D2D9}"/>
                </a:ext>
              </a:extLst>
            </p:cNvPr>
            <p:cNvSpPr txBox="1"/>
            <p:nvPr/>
          </p:nvSpPr>
          <p:spPr>
            <a:xfrm>
              <a:off x="4868966" y="1862899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3475</a:t>
              </a:r>
            </a:p>
          </p:txBody>
        </p:sp>
        <p:sp>
          <p:nvSpPr>
            <p:cNvPr id="7210" name="TextBox 7209">
              <a:extLst>
                <a:ext uri="{FF2B5EF4-FFF2-40B4-BE49-F238E27FC236}">
                  <a16:creationId xmlns:a16="http://schemas.microsoft.com/office/drawing/2014/main" id="{78359AD7-90AC-83B1-F44E-F59FCFFCFA54}"/>
                </a:ext>
              </a:extLst>
            </p:cNvPr>
            <p:cNvSpPr txBox="1"/>
            <p:nvPr/>
          </p:nvSpPr>
          <p:spPr>
            <a:xfrm>
              <a:off x="6451371" y="1862899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3886</a:t>
              </a:r>
            </a:p>
          </p:txBody>
        </p:sp>
        <p:sp>
          <p:nvSpPr>
            <p:cNvPr id="7211" name="TextBox 7210">
              <a:extLst>
                <a:ext uri="{FF2B5EF4-FFF2-40B4-BE49-F238E27FC236}">
                  <a16:creationId xmlns:a16="http://schemas.microsoft.com/office/drawing/2014/main" id="{4C293ADF-A1F1-62CA-CD2E-D713F568AC33}"/>
                </a:ext>
              </a:extLst>
            </p:cNvPr>
            <p:cNvSpPr txBox="1"/>
            <p:nvPr/>
          </p:nvSpPr>
          <p:spPr>
            <a:xfrm>
              <a:off x="6864768" y="4755356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3900</a:t>
              </a:r>
            </a:p>
          </p:txBody>
        </p:sp>
        <p:sp>
          <p:nvSpPr>
            <p:cNvPr id="7212" name="TextBox 7211">
              <a:extLst>
                <a:ext uri="{FF2B5EF4-FFF2-40B4-BE49-F238E27FC236}">
                  <a16:creationId xmlns:a16="http://schemas.microsoft.com/office/drawing/2014/main" id="{A6538A21-1930-F869-352F-4EAEFD02362E}"/>
                </a:ext>
              </a:extLst>
            </p:cNvPr>
            <p:cNvSpPr txBox="1"/>
            <p:nvPr/>
          </p:nvSpPr>
          <p:spPr>
            <a:xfrm>
              <a:off x="4795961" y="3286425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5400</a:t>
              </a:r>
            </a:p>
          </p:txBody>
        </p:sp>
        <p:sp>
          <p:nvSpPr>
            <p:cNvPr id="7213" name="TextBox 7212">
              <a:extLst>
                <a:ext uri="{FF2B5EF4-FFF2-40B4-BE49-F238E27FC236}">
                  <a16:creationId xmlns:a16="http://schemas.microsoft.com/office/drawing/2014/main" id="{4FA783E7-3F37-CC7D-D93F-706B519D6DD7}"/>
                </a:ext>
              </a:extLst>
            </p:cNvPr>
            <p:cNvSpPr txBox="1"/>
            <p:nvPr/>
          </p:nvSpPr>
          <p:spPr>
            <a:xfrm>
              <a:off x="6162046" y="4755356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3883</a:t>
              </a:r>
            </a:p>
          </p:txBody>
        </p:sp>
        <p:sp>
          <p:nvSpPr>
            <p:cNvPr id="7214" name="TextBox 7213">
              <a:extLst>
                <a:ext uri="{FF2B5EF4-FFF2-40B4-BE49-F238E27FC236}">
                  <a16:creationId xmlns:a16="http://schemas.microsoft.com/office/drawing/2014/main" id="{D7C9104F-9E2E-F75D-EE63-F648D4BB756B}"/>
                </a:ext>
              </a:extLst>
            </p:cNvPr>
            <p:cNvSpPr txBox="1"/>
            <p:nvPr/>
          </p:nvSpPr>
          <p:spPr>
            <a:xfrm>
              <a:off x="5773609" y="3286425"/>
              <a:ext cx="1022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5586</a:t>
              </a:r>
            </a:p>
          </p:txBody>
        </p:sp>
        <p:grpSp>
          <p:nvGrpSpPr>
            <p:cNvPr id="7215" name="Group 7214">
              <a:extLst>
                <a:ext uri="{FF2B5EF4-FFF2-40B4-BE49-F238E27FC236}">
                  <a16:creationId xmlns:a16="http://schemas.microsoft.com/office/drawing/2014/main" id="{D04EAAB7-74E9-1356-3759-613FBCDF175D}"/>
                </a:ext>
              </a:extLst>
            </p:cNvPr>
            <p:cNvGrpSpPr/>
            <p:nvPr/>
          </p:nvGrpSpPr>
          <p:grpSpPr>
            <a:xfrm>
              <a:off x="4904039" y="1962402"/>
              <a:ext cx="753874" cy="986523"/>
              <a:chOff x="8004148" y="2539778"/>
              <a:chExt cx="1456032" cy="2536963"/>
            </a:xfrm>
          </p:grpSpPr>
          <p:pic>
            <p:nvPicPr>
              <p:cNvPr id="7216" name="Picture 7215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23EDCF52-7E8B-8F40-E153-4685188CE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04148" y="2539778"/>
                <a:ext cx="1456032" cy="2536963"/>
              </a:xfrm>
              <a:prstGeom prst="rect">
                <a:avLst/>
              </a:prstGeom>
            </p:spPr>
          </p:pic>
          <p:sp>
            <p:nvSpPr>
              <p:cNvPr id="7217" name="TextBox 7216">
                <a:extLst>
                  <a:ext uri="{FF2B5EF4-FFF2-40B4-BE49-F238E27FC236}">
                    <a16:creationId xmlns:a16="http://schemas.microsoft.com/office/drawing/2014/main" id="{0D11CE8D-A117-19C2-D0DE-D96755351AD5}"/>
                  </a:ext>
                </a:extLst>
              </p:cNvPr>
              <p:cNvSpPr txBox="1"/>
              <p:nvPr/>
            </p:nvSpPr>
            <p:spPr>
              <a:xfrm>
                <a:off x="8199095" y="3866393"/>
                <a:ext cx="953269" cy="33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136</a:t>
                </a:r>
              </a:p>
            </p:txBody>
          </p:sp>
        </p:grpSp>
        <p:grpSp>
          <p:nvGrpSpPr>
            <p:cNvPr id="7225" name="Group 7224">
              <a:extLst>
                <a:ext uri="{FF2B5EF4-FFF2-40B4-BE49-F238E27FC236}">
                  <a16:creationId xmlns:a16="http://schemas.microsoft.com/office/drawing/2014/main" id="{4E2F7A3B-1F1E-A805-CFB1-67307A6EBB27}"/>
                </a:ext>
              </a:extLst>
            </p:cNvPr>
            <p:cNvGrpSpPr/>
            <p:nvPr/>
          </p:nvGrpSpPr>
          <p:grpSpPr>
            <a:xfrm>
              <a:off x="6534089" y="1928378"/>
              <a:ext cx="753874" cy="986523"/>
              <a:chOff x="8004148" y="2539778"/>
              <a:chExt cx="1456032" cy="2536963"/>
            </a:xfrm>
          </p:grpSpPr>
          <p:pic>
            <p:nvPicPr>
              <p:cNvPr id="7226" name="Picture 7225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98196517-C37C-F119-1380-3C155EEBC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0"/>
              </a:blip>
              <a:stretch>
                <a:fillRect/>
              </a:stretch>
            </p:blipFill>
            <p:spPr>
              <a:xfrm>
                <a:off x="8004148" y="2539778"/>
                <a:ext cx="1456032" cy="2536963"/>
              </a:xfrm>
              <a:prstGeom prst="rect">
                <a:avLst/>
              </a:prstGeom>
            </p:spPr>
          </p:pic>
          <p:sp>
            <p:nvSpPr>
              <p:cNvPr id="7227" name="TextBox 7226">
                <a:extLst>
                  <a:ext uri="{FF2B5EF4-FFF2-40B4-BE49-F238E27FC236}">
                    <a16:creationId xmlns:a16="http://schemas.microsoft.com/office/drawing/2014/main" id="{2590D2EF-916E-D6CE-26D8-4C1287FE13BA}"/>
                  </a:ext>
                </a:extLst>
              </p:cNvPr>
              <p:cNvSpPr txBox="1"/>
              <p:nvPr/>
            </p:nvSpPr>
            <p:spPr>
              <a:xfrm>
                <a:off x="8199095" y="3866393"/>
                <a:ext cx="953269" cy="33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136</a:t>
                </a:r>
              </a:p>
            </p:txBody>
          </p:sp>
        </p:grpSp>
        <p:grpSp>
          <p:nvGrpSpPr>
            <p:cNvPr id="7228" name="Group 7227">
              <a:extLst>
                <a:ext uri="{FF2B5EF4-FFF2-40B4-BE49-F238E27FC236}">
                  <a16:creationId xmlns:a16="http://schemas.microsoft.com/office/drawing/2014/main" id="{EF67C105-82C4-9E9E-31B0-901274E7DAC6}"/>
                </a:ext>
              </a:extLst>
            </p:cNvPr>
            <p:cNvGrpSpPr/>
            <p:nvPr/>
          </p:nvGrpSpPr>
          <p:grpSpPr>
            <a:xfrm>
              <a:off x="4708546" y="3410993"/>
              <a:ext cx="735067" cy="1104318"/>
              <a:chOff x="1760552" y="2585487"/>
              <a:chExt cx="1456032" cy="2484608"/>
            </a:xfrm>
          </p:grpSpPr>
          <p:pic>
            <p:nvPicPr>
              <p:cNvPr id="7229" name="Picture 7228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F7BE0020-B8DC-AA65-A32D-7CF94E7CD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760552" y="2585487"/>
                <a:ext cx="1456032" cy="2484608"/>
              </a:xfrm>
              <a:prstGeom prst="rect">
                <a:avLst/>
              </a:prstGeom>
            </p:spPr>
          </p:pic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9EDC02D3-4966-9C34-EB4E-41DAD2C6564B}"/>
                  </a:ext>
                </a:extLst>
              </p:cNvPr>
              <p:cNvSpPr txBox="1"/>
              <p:nvPr/>
            </p:nvSpPr>
            <p:spPr>
              <a:xfrm>
                <a:off x="2102201" y="3692814"/>
                <a:ext cx="953269" cy="29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193</a:t>
                </a:r>
              </a:p>
            </p:txBody>
          </p:sp>
        </p:grpSp>
        <p:grpSp>
          <p:nvGrpSpPr>
            <p:cNvPr id="7231" name="Group 7230">
              <a:extLst>
                <a:ext uri="{FF2B5EF4-FFF2-40B4-BE49-F238E27FC236}">
                  <a16:creationId xmlns:a16="http://schemas.microsoft.com/office/drawing/2014/main" id="{04850451-4E3C-2B0C-3097-C650F6678907}"/>
                </a:ext>
              </a:extLst>
            </p:cNvPr>
            <p:cNvGrpSpPr/>
            <p:nvPr/>
          </p:nvGrpSpPr>
          <p:grpSpPr>
            <a:xfrm>
              <a:off x="5661242" y="3431292"/>
              <a:ext cx="735067" cy="1104318"/>
              <a:chOff x="1760552" y="2585487"/>
              <a:chExt cx="1456032" cy="2484608"/>
            </a:xfrm>
          </p:grpSpPr>
          <p:pic>
            <p:nvPicPr>
              <p:cNvPr id="109" name="Picture 108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EDD2CA79-FD26-9DEA-CA00-BF7CC4E64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4000"/>
              </a:blip>
              <a:stretch>
                <a:fillRect/>
              </a:stretch>
            </p:blipFill>
            <p:spPr>
              <a:xfrm flipH="1">
                <a:off x="1760552" y="2585487"/>
                <a:ext cx="1456032" cy="2484608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4052BEA-5570-1FCF-4B98-FA1499323880}"/>
                  </a:ext>
                </a:extLst>
              </p:cNvPr>
              <p:cNvSpPr txBox="1"/>
              <p:nvPr/>
            </p:nvSpPr>
            <p:spPr>
              <a:xfrm>
                <a:off x="2102201" y="3692814"/>
                <a:ext cx="953269" cy="29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193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B2E5AE4-6AD5-48A5-6D8A-17FADB2AE34F}"/>
                </a:ext>
              </a:extLst>
            </p:cNvPr>
            <p:cNvGrpSpPr/>
            <p:nvPr/>
          </p:nvGrpSpPr>
          <p:grpSpPr>
            <a:xfrm>
              <a:off x="6229450" y="4976607"/>
              <a:ext cx="625809" cy="836673"/>
              <a:chOff x="4954605" y="2758202"/>
              <a:chExt cx="1363031" cy="2328129"/>
            </a:xfrm>
          </p:grpSpPr>
          <p:pic>
            <p:nvPicPr>
              <p:cNvPr id="117" name="Picture 11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16EDD4B7-60A6-FCD0-789F-042F0E181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4605" y="2758202"/>
                <a:ext cx="1363031" cy="2328129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248DD8E-F696-E905-C82B-868E8B6972D0}"/>
                  </a:ext>
                </a:extLst>
              </p:cNvPr>
              <p:cNvSpPr txBox="1"/>
              <p:nvPr/>
            </p:nvSpPr>
            <p:spPr>
              <a:xfrm>
                <a:off x="5194934" y="3763200"/>
                <a:ext cx="9532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267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756CF8C-E21A-ECAF-7BAD-BFB4C94CB3BC}"/>
                </a:ext>
              </a:extLst>
            </p:cNvPr>
            <p:cNvGrpSpPr/>
            <p:nvPr/>
          </p:nvGrpSpPr>
          <p:grpSpPr>
            <a:xfrm>
              <a:off x="6902301" y="4940948"/>
              <a:ext cx="625809" cy="836673"/>
              <a:chOff x="4954605" y="2758202"/>
              <a:chExt cx="1363031" cy="2328129"/>
            </a:xfrm>
          </p:grpSpPr>
          <p:pic>
            <p:nvPicPr>
              <p:cNvPr id="123" name="Picture 122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89DCEA8-C680-0975-1858-E5378CC4A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2000"/>
              </a:blip>
              <a:stretch>
                <a:fillRect/>
              </a:stretch>
            </p:blipFill>
            <p:spPr>
              <a:xfrm>
                <a:off x="4954605" y="2758202"/>
                <a:ext cx="1363031" cy="2328129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332C621-24F7-8EC1-647B-BCEE5BA487E5}"/>
                  </a:ext>
                </a:extLst>
              </p:cNvPr>
              <p:cNvSpPr txBox="1"/>
              <p:nvPr/>
            </p:nvSpPr>
            <p:spPr>
              <a:xfrm>
                <a:off x="5194934" y="3763200"/>
                <a:ext cx="9532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267</a:t>
                </a: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01D0A5-24C0-BF9C-C278-ADAAAD13E4BD}"/>
              </a:ext>
            </a:extLst>
          </p:cNvPr>
          <p:cNvSpPr txBox="1"/>
          <p:nvPr/>
        </p:nvSpPr>
        <p:spPr>
          <a:xfrm>
            <a:off x="1703936" y="1668915"/>
            <a:ext cx="9027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Gorman, K. (n.d.). </a:t>
            </a:r>
            <a:r>
              <a:rPr lang="en-US" sz="2400" b="0" i="1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Palmerpenguins</a:t>
            </a:r>
            <a:r>
              <a:rPr lang="en-US" sz="2400" b="0" i="1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 Data Package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R data package •. Retrieved April 27, 2023, from 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https://allisonhorst.github.io/palmerpenguins/</a:t>
            </a:r>
            <a:endParaRPr lang="en-US" sz="24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4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https://www.nature.com/articles/s41598-021-02451-4</a:t>
            </a:r>
            <a:endParaRPr lang="en-US" sz="24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4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https://www.coolantarctica.com/Antarctica%20fact%20file/science/cold_penguins.php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4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www.sciencedirect.com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/science/article/abs/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pii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/0300962988902034 </a:t>
            </a: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4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38678391" y="754502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46331070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 OF INTEREST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-5578932" y="-19987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3514" y="-30941371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1C6BA343-A70A-DC0F-C450-E0CB7F31EA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11548" y="-5457920"/>
            <a:ext cx="6457951" cy="38478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404D7-127A-E856-C81B-31E01F6F6A8A}"/>
              </a:ext>
            </a:extLst>
          </p:cNvPr>
          <p:cNvSpPr txBox="1"/>
          <p:nvPr/>
        </p:nvSpPr>
        <p:spPr>
          <a:xfrm>
            <a:off x="9871745" y="-1978915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pic>
        <p:nvPicPr>
          <p:cNvPr id="26" name="Picture 2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5D1538-7435-989C-9F52-5797B25C71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6246637" y="1742756"/>
            <a:ext cx="4218647" cy="3704347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94230167-5626-A0DA-C2E7-BA0746C002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900000">
            <a:off x="2014735" y="1864925"/>
            <a:ext cx="3912846" cy="3509746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C44D89-C614-A420-7DF1-490221796C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1440" y="2877631"/>
            <a:ext cx="3618626" cy="28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0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38678391" y="754502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46331070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 OF INTEREST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1696968" y="1715573"/>
            <a:ext cx="9184103" cy="4054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Understanding ecology and behavior of penguin species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 changes in penguin populations over time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 mass affects foraging, reproduction, and survival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Crucial role of body mass in penguin survival and reproduction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3514" y="-30941371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1C6BA343-A70A-DC0F-C450-E0CB7F31EA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11548" y="-5457920"/>
            <a:ext cx="6457951" cy="38478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404D7-127A-E856-C81B-31E01F6F6A8A}"/>
              </a:ext>
            </a:extLst>
          </p:cNvPr>
          <p:cNvSpPr txBox="1"/>
          <p:nvPr/>
        </p:nvSpPr>
        <p:spPr>
          <a:xfrm>
            <a:off x="9871745" y="-1978915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335869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38678391" y="754502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46331070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 OF INTEREST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376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1945525" y="2472088"/>
            <a:ext cx="851835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0" i="0" u="none" strike="noStrike" dirty="0">
                <a:solidFill>
                  <a:schemeClr val="accent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“What factors are most strongly associated with the body mass of penguins, and how accurately can we predict their body mass using these factors?”</a:t>
            </a:r>
            <a:endParaRPr lang="en-US" sz="33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3514" y="-30941371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1C6BA343-A70A-DC0F-C450-E0CB7F31EA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83347" y="1863902"/>
            <a:ext cx="6457951" cy="38478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404D7-127A-E856-C81B-31E01F6F6A8A}"/>
              </a:ext>
            </a:extLst>
          </p:cNvPr>
          <p:cNvSpPr txBox="1"/>
          <p:nvPr/>
        </p:nvSpPr>
        <p:spPr>
          <a:xfrm>
            <a:off x="9871745" y="-1978915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24611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48736791" y="754502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40444620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 OF INTEREST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3514" y="-30941371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634" y="2084444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3638270" y="1566409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608615-AFA3-BADD-3046-1E73DC8D287A}"/>
              </a:ext>
            </a:extLst>
          </p:cNvPr>
          <p:cNvSpPr txBox="1"/>
          <p:nvPr/>
        </p:nvSpPr>
        <p:spPr>
          <a:xfrm>
            <a:off x="7905737" y="-193749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33" name="Picture 3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3010A862-D100-BFB8-D28D-722ECF594A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35352" y="1365606"/>
            <a:ext cx="5448571" cy="412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48736791" y="754502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40444620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 OF INTEREST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3514" y="-30941371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4335367" y="1512494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4974" y="1927388"/>
            <a:ext cx="5448571" cy="41267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522FF9-0592-B50C-6B7F-0991C09C5CAC}"/>
              </a:ext>
            </a:extLst>
          </p:cNvPr>
          <p:cNvSpPr txBox="1"/>
          <p:nvPr/>
        </p:nvSpPr>
        <p:spPr>
          <a:xfrm>
            <a:off x="12588563" y="-2286802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82" name="Picture 8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B6253D5-EAF6-59AA-D3E3-A8F68506DD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41517" y="1718704"/>
            <a:ext cx="3621749" cy="362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2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A59225-2022-8A1C-7F37-8DBFE75980CA}"/>
              </a:ext>
            </a:extLst>
          </p:cNvPr>
          <p:cNvGrpSpPr/>
          <p:nvPr/>
        </p:nvGrpSpPr>
        <p:grpSpPr>
          <a:xfrm>
            <a:off x="-48736791" y="754502"/>
            <a:ext cx="89559858" cy="5334000"/>
            <a:chOff x="-18675891" y="754502"/>
            <a:chExt cx="89559858" cy="533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6AB540-F711-1F7D-1B15-314CEFC0412E}"/>
                </a:ext>
              </a:extLst>
            </p:cNvPr>
            <p:cNvSpPr/>
            <p:nvPr/>
          </p:nvSpPr>
          <p:spPr>
            <a:xfrm>
              <a:off x="-1867589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575A7A-28E2-4E11-2167-4F011471BCC4}"/>
                </a:ext>
              </a:extLst>
            </p:cNvPr>
            <p:cNvSpPr/>
            <p:nvPr/>
          </p:nvSpPr>
          <p:spPr>
            <a:xfrm>
              <a:off x="11448507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ACA4E6-168F-12B1-6C0C-E706862ACF9B}"/>
                </a:ext>
              </a:extLst>
            </p:cNvPr>
            <p:cNvSpPr/>
            <p:nvPr/>
          </p:nvSpPr>
          <p:spPr>
            <a:xfrm>
              <a:off x="21439173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5D27E-3270-DC3D-E9A2-4B1AA43EE40A}"/>
                </a:ext>
              </a:extLst>
            </p:cNvPr>
            <p:cNvSpPr/>
            <p:nvPr/>
          </p:nvSpPr>
          <p:spPr>
            <a:xfrm>
              <a:off x="-8532825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AEF2FE-B392-12A3-CD8A-7F06FA26265D}"/>
                </a:ext>
              </a:extLst>
            </p:cNvPr>
            <p:cNvSpPr/>
            <p:nvPr/>
          </p:nvSpPr>
          <p:spPr>
            <a:xfrm>
              <a:off x="1457841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F1BC0C-633B-68D6-6ED9-C91111EB86F0}"/>
                </a:ext>
              </a:extLst>
            </p:cNvPr>
            <p:cNvSpPr/>
            <p:nvPr/>
          </p:nvSpPr>
          <p:spPr>
            <a:xfrm>
              <a:off x="51436034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35265-FCC6-9ECD-0847-FEEE06910A65}"/>
                </a:ext>
              </a:extLst>
            </p:cNvPr>
            <p:cNvSpPr/>
            <p:nvPr/>
          </p:nvSpPr>
          <p:spPr>
            <a:xfrm>
              <a:off x="61426700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792790-31BB-1B54-EB97-1489A7344CAD}"/>
                </a:ext>
              </a:extLst>
            </p:cNvPr>
            <p:cNvSpPr/>
            <p:nvPr/>
          </p:nvSpPr>
          <p:spPr>
            <a:xfrm>
              <a:off x="31454702" y="754502"/>
              <a:ext cx="9457267" cy="53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426E2-354B-6725-A967-D0530F5A2D58}"/>
                </a:ext>
              </a:extLst>
            </p:cNvPr>
            <p:cNvSpPr/>
            <p:nvPr/>
          </p:nvSpPr>
          <p:spPr>
            <a:xfrm>
              <a:off x="41445368" y="754502"/>
              <a:ext cx="9457267" cy="53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bir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29DBDA-A6F2-EC09-AEFB-0CC2792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29" y="7778066"/>
            <a:ext cx="1047589" cy="17893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0BCDAE-081E-5F8E-68D7-4FB64941280E}"/>
              </a:ext>
            </a:extLst>
          </p:cNvPr>
          <p:cNvSpPr txBox="1"/>
          <p:nvPr/>
        </p:nvSpPr>
        <p:spPr>
          <a:xfrm>
            <a:off x="3549618" y="-4034945"/>
            <a:ext cx="6779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Elephant Pro" pitchFamily="2" charset="0"/>
              </a:rPr>
              <a:t>PALMER PENGUINS</a:t>
            </a:r>
            <a:endParaRPr lang="en-US" sz="5500" dirty="0">
              <a:solidFill>
                <a:schemeClr val="accent5">
                  <a:lumMod val="60000"/>
                  <a:lumOff val="40000"/>
                </a:schemeClr>
              </a:solidFill>
              <a:latin typeface="Elephant Pro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94D93F-FAC3-BF81-6DA6-77456FB012C6}"/>
              </a:ext>
            </a:extLst>
          </p:cNvPr>
          <p:cNvSpPr txBox="1"/>
          <p:nvPr/>
        </p:nvSpPr>
        <p:spPr>
          <a:xfrm>
            <a:off x="4847168" y="12168520"/>
            <a:ext cx="5468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1: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HUITING WU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CLAUDIO HERNANDEZ GARCIA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JOYCE PIRA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THU TRAN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FBEDF-02DF-FF76-D243-A7A559CB7D3F}"/>
              </a:ext>
            </a:extLst>
          </p:cNvPr>
          <p:cNvGrpSpPr/>
          <p:nvPr/>
        </p:nvGrpSpPr>
        <p:grpSpPr>
          <a:xfrm>
            <a:off x="1798124" y="-40444620"/>
            <a:ext cx="9222048" cy="53977080"/>
            <a:chOff x="-9222048" y="-38823440"/>
            <a:chExt cx="9222048" cy="36682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058C1F-F775-5EA4-5CFA-C2F27B4433CE}"/>
                </a:ext>
              </a:extLst>
            </p:cNvPr>
            <p:cNvSpPr txBox="1"/>
            <p:nvPr/>
          </p:nvSpPr>
          <p:spPr>
            <a:xfrm>
              <a:off x="-9222048" y="-10723564"/>
              <a:ext cx="6457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DESCRIPSTION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2EE69A-788C-4263-3984-9BBD26E1FCAA}"/>
                </a:ext>
              </a:extLst>
            </p:cNvPr>
            <p:cNvSpPr txBox="1"/>
            <p:nvPr/>
          </p:nvSpPr>
          <p:spPr>
            <a:xfrm>
              <a:off x="-9222048" y="-6709296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PROBLEMS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</a:t>
              </a:r>
              <a:r>
                <a:rPr lang="en-US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MOTIVATION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0A164-777B-1CC5-1229-08D8FC83DB44}"/>
                </a:ext>
              </a:extLst>
            </p:cNvPr>
            <p:cNvSpPr txBox="1"/>
            <p:nvPr/>
          </p:nvSpPr>
          <p:spPr>
            <a:xfrm>
              <a:off x="-9222048" y="-18752100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DETAIL ANALYSIS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2C315-4940-12B8-EBEE-69DED2DAC6CC}"/>
                </a:ext>
              </a:extLst>
            </p:cNvPr>
            <p:cNvSpPr txBox="1"/>
            <p:nvPr/>
          </p:nvSpPr>
          <p:spPr>
            <a:xfrm>
              <a:off x="-9222048" y="-2695025"/>
              <a:ext cx="3563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ABSTRACT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611BFD-F453-B580-F6FA-257E50962165}"/>
                </a:ext>
              </a:extLst>
            </p:cNvPr>
            <p:cNvSpPr txBox="1"/>
            <p:nvPr/>
          </p:nvSpPr>
          <p:spPr>
            <a:xfrm>
              <a:off x="-9222048" y="-22766368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EXPLORATORY ANALYSIS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8EFF63-DDC4-29D8-61BA-885F43BBBC57}"/>
                </a:ext>
              </a:extLst>
            </p:cNvPr>
            <p:cNvSpPr txBox="1"/>
            <p:nvPr/>
          </p:nvSpPr>
          <p:spPr>
            <a:xfrm>
              <a:off x="-9222048" y="-14737832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 OF INTEREST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9C32CA-4662-74A4-E40A-89B6CF1B90C6}"/>
                </a:ext>
              </a:extLst>
            </p:cNvPr>
            <p:cNvSpPr txBox="1"/>
            <p:nvPr/>
          </p:nvSpPr>
          <p:spPr>
            <a:xfrm>
              <a:off x="-9222048" y="-26780636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DIANOSTIC CHECK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73FD63-BAFB-481E-B439-C7E11448BF40}"/>
                </a:ext>
              </a:extLst>
            </p:cNvPr>
            <p:cNvSpPr txBox="1"/>
            <p:nvPr/>
          </p:nvSpPr>
          <p:spPr>
            <a:xfrm>
              <a:off x="-9222048" y="-30794904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INTERPRETATION / 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0E345-C343-5AF8-0509-D51203ADAFD3}"/>
                </a:ext>
              </a:extLst>
            </p:cNvPr>
            <p:cNvSpPr txBox="1"/>
            <p:nvPr/>
          </p:nvSpPr>
          <p:spPr>
            <a:xfrm>
              <a:off x="-9222048" y="-34809172"/>
              <a:ext cx="92220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DDE7C-DA86-FB08-0E8E-F4B7DFCBD567}"/>
                </a:ext>
              </a:extLst>
            </p:cNvPr>
            <p:cNvSpPr txBox="1"/>
            <p:nvPr/>
          </p:nvSpPr>
          <p:spPr>
            <a:xfrm>
              <a:off x="-9222048" y="-38823440"/>
              <a:ext cx="9222048" cy="28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2C12F5-2E82-F9E8-79E7-5777929AF248}"/>
              </a:ext>
            </a:extLst>
          </p:cNvPr>
          <p:cNvSpPr txBox="1"/>
          <p:nvPr/>
        </p:nvSpPr>
        <p:spPr>
          <a:xfrm>
            <a:off x="-12813172" y="145705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abstract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155F0-FA95-883F-0C70-048006A2A14F}"/>
              </a:ext>
            </a:extLst>
          </p:cNvPr>
          <p:cNvSpPr txBox="1"/>
          <p:nvPr/>
        </p:nvSpPr>
        <p:spPr>
          <a:xfrm>
            <a:off x="2355313" y="1742728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problems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CA0B2-C40A-4A4F-8BE0-7B6D9614A780}"/>
              </a:ext>
            </a:extLst>
          </p:cNvPr>
          <p:cNvSpPr txBox="1"/>
          <p:nvPr/>
        </p:nvSpPr>
        <p:spPr>
          <a:xfrm>
            <a:off x="23648354" y="-22976916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Questions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39608F-1827-7178-2AB0-E0BCD696646B}"/>
              </a:ext>
            </a:extLst>
          </p:cNvPr>
          <p:cNvSpPr txBox="1"/>
          <p:nvPr/>
        </p:nvSpPr>
        <p:spPr>
          <a:xfrm>
            <a:off x="-12322550" y="-21101480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Detail </a:t>
            </a:r>
            <a:r>
              <a:rPr lang="en-US" sz="33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anaysis</a:t>
            </a:r>
            <a:endParaRPr lang="en-US" sz="33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299AED-6A45-FE08-1CA9-872ABBE06443}"/>
              </a:ext>
            </a:extLst>
          </p:cNvPr>
          <p:cNvSpPr txBox="1"/>
          <p:nvPr/>
        </p:nvSpPr>
        <p:spPr>
          <a:xfrm>
            <a:off x="-12419025" y="-7930013"/>
            <a:ext cx="85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spcBef>
                <a:spcPts val="15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model uses Species, Bill Length, Flipper Length, Sex, Year, and interaction of Species and Sex 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useful in conservation biology 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Decline in body mass observed over study years could indicate potential threats to penguin populations.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 identify and mitigate threats to protect the penguin population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for further research in conservation biology.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A6D84B-45BE-DD3B-7941-CBA0E5439967}"/>
              </a:ext>
            </a:extLst>
          </p:cNvPr>
          <p:cNvSpPr txBox="1"/>
          <p:nvPr/>
        </p:nvSpPr>
        <p:spPr>
          <a:xfrm>
            <a:off x="23648354" y="-17675192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Exploration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4E429-692B-F937-8EDF-F7DBF1CDEC07}"/>
              </a:ext>
            </a:extLst>
          </p:cNvPr>
          <p:cNvSpPr txBox="1"/>
          <p:nvPr/>
        </p:nvSpPr>
        <p:spPr>
          <a:xfrm>
            <a:off x="23648354" y="-11702787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Interpret/Prediction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719B85-9E8C-5F88-8FE5-4919BBF6F386}"/>
              </a:ext>
            </a:extLst>
          </p:cNvPr>
          <p:cNvSpPr txBox="1"/>
          <p:nvPr/>
        </p:nvSpPr>
        <p:spPr>
          <a:xfrm>
            <a:off x="23648354" y="-6401063"/>
            <a:ext cx="8518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 is the References</a:t>
            </a:r>
          </a:p>
        </p:txBody>
      </p:sp>
      <p:pic>
        <p:nvPicPr>
          <p:cNvPr id="90" name="Picture 8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74340D-F7F9-DCE3-5612-D2036A80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3514" y="-30941371"/>
            <a:ext cx="7772400" cy="3996335"/>
          </a:xfrm>
          <a:prstGeom prst="rect">
            <a:avLst/>
          </a:prstGeom>
        </p:spPr>
      </p:pic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A4DCF181-2F94-692B-43E5-98CDEC3C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9248" y="-14246392"/>
            <a:ext cx="6223000" cy="4254500"/>
          </a:xfrm>
          <a:prstGeom prst="rect">
            <a:avLst/>
          </a:prstGeom>
        </p:spPr>
      </p:pic>
      <p:pic>
        <p:nvPicPr>
          <p:cNvPr id="94" name="Picture 9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14B4C4-FBCE-242E-4D97-886D9B48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389" y="-19746814"/>
            <a:ext cx="6223000" cy="425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ACF75-12E2-3514-2721-79A0DBE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2518" y="-30832496"/>
            <a:ext cx="6288326" cy="45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7084DD-D5A0-E3F5-4085-501741F5B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03067" y="-36182608"/>
            <a:ext cx="6502400" cy="4013200"/>
          </a:xfrm>
          <a:prstGeom prst="rect">
            <a:avLst/>
          </a:prstGeom>
        </p:spPr>
      </p:pic>
      <p:pic>
        <p:nvPicPr>
          <p:cNvPr id="98" name="Picture 9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F87BC1-69F0-7725-EF38-2F44665E8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168771" y="-36182608"/>
            <a:ext cx="6342915" cy="429821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CD9A8-789F-2327-D614-F34B848C861F}"/>
              </a:ext>
            </a:extLst>
          </p:cNvPr>
          <p:cNvGrpSpPr/>
          <p:nvPr/>
        </p:nvGrpSpPr>
        <p:grpSpPr>
          <a:xfrm>
            <a:off x="-46235" y="5852941"/>
            <a:ext cx="12242629" cy="1134448"/>
            <a:chOff x="-46235" y="5852941"/>
            <a:chExt cx="12242629" cy="1134448"/>
          </a:xfrm>
        </p:grpSpPr>
        <p:pic>
          <p:nvPicPr>
            <p:cNvPr id="54" name="Picture 53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63A44D-36F1-7C81-D772-1AD24947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306427-A6A8-9300-7113-DC4C0A797A0C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47" name="Picture 46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464E007E-9E93-ED92-84C4-1DE7F7209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51" name="Picture 50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8F9EB5D-1223-AD59-AC8E-5ECB57E4C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FC2AD75-F0AA-7321-EBAF-46F8D33614D7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48" name="Picture 4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FEDC4C14-5413-C2D8-1CC3-27887BA56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B429A4-4294-28C9-5B5C-E8569889D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3D9104F-B2D7-91AB-ECB0-560846E42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C0EDD43F-9349-E848-F3A7-04ADB4663A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D017214-A0C9-66C7-C9E4-B8C373FEB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577BACB-43B5-105D-27C6-5C60A5988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BB9989-705C-9BDF-564D-A9EB5E05C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2" name="Picture 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2DA1278-CA00-CF07-4D3B-BBDD7E44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D9AC2259-7848-3B1C-4F03-06B4387E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3882695E-B9AC-E3E0-D835-693A7044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2" name="Picture 1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ADE6EB7-0217-150E-0E68-430EDB6A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4" name="Picture 13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B5BBE9A-D58E-05DB-8422-9FA8D7731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5" name="Picture 14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182ED4C2-FD33-B87E-9AF3-270A28DE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513443-B3C1-5B92-3660-6AC8F6305223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8" name="Picture 17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A0757EFA-D3AD-1215-831A-F36C4C82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9" name="Picture 18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7EAD038C-86C2-EC4E-9EBB-A547E93C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B9FA9D0-B60F-41C8-EE33-E206ACF2E8BA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64" name="Picture 63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5F2A76-0AC8-4348-9E51-A3C3B97D3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65" name="Picture 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6CC6FF3-D024-0E0D-8860-41ACD09E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62406C1-2530-5683-3A25-EB509CB3B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A1965362-3992-92B5-0AC1-AA6185DFA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42DD94A-20A2-922A-7489-0DD896561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3" name="Picture 7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8203EC0-19C3-0B16-23C7-D188D0D5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77" name="Picture 7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29286B-C6D7-C3BF-26F4-0C76D5AED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4FDF8E4-0504-D2B8-B8A6-3A5EBC5C3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E0BE9F7-5BF2-F9D3-9CDC-AA45EFE91301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52" name="Picture 5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46D703A6-2EA1-29C3-0935-25CBD5A51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234B304-0FBC-02FF-FF4D-DE42DC87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C94EAC-FC27-2595-5760-64C3858C3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57" name="Picture 56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838DB2A1-DBA2-26A0-7A13-AF9B122F3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CCFEC9B-38E8-4EB2-5489-119B2DEB34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C46F075-EACE-21D5-DD0A-748779967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8387161-E662-DBE5-F9B9-DC701E62C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E4F7A58-0B7B-6CBD-82BA-B825F8CC2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067484-00C3-27D7-59D3-2924E812175D}"/>
              </a:ext>
            </a:extLst>
          </p:cNvPr>
          <p:cNvGrpSpPr/>
          <p:nvPr/>
        </p:nvGrpSpPr>
        <p:grpSpPr>
          <a:xfrm flipV="1">
            <a:off x="65159" y="-160820"/>
            <a:ext cx="12242629" cy="1134448"/>
            <a:chOff x="-46235" y="5852941"/>
            <a:chExt cx="12242629" cy="1134448"/>
          </a:xfrm>
        </p:grpSpPr>
        <p:pic>
          <p:nvPicPr>
            <p:cNvPr id="1028" name="Picture 1027" descr="A picture containing bird, black, aquatic bird, penguin&#10;&#10;Description automatically generated">
              <a:extLst>
                <a:ext uri="{FF2B5EF4-FFF2-40B4-BE49-F238E27FC236}">
                  <a16:creationId xmlns:a16="http://schemas.microsoft.com/office/drawing/2014/main" id="{D4848B0F-2098-3EFF-AADB-0900E6F1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647" y="6428934"/>
              <a:ext cx="291690" cy="497747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CAD5A794-DE91-109B-A7C0-65CDEA4D9430}"/>
                </a:ext>
              </a:extLst>
            </p:cNvPr>
            <p:cNvGrpSpPr/>
            <p:nvPr/>
          </p:nvGrpSpPr>
          <p:grpSpPr>
            <a:xfrm flipH="1">
              <a:off x="6876493" y="5852941"/>
              <a:ext cx="5319901" cy="1110423"/>
              <a:chOff x="4868513" y="7148039"/>
              <a:chExt cx="5319901" cy="1110423"/>
            </a:xfrm>
          </p:grpSpPr>
          <p:pic>
            <p:nvPicPr>
              <p:cNvPr id="1051" name="Picture 105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0FDE8E25-4660-E456-31C1-0C116415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7083" y="7614066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52" name="Picture 105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3D42920-1A00-402B-5177-504229957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333" y="7745547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46DE1437-EA9B-3370-2708-DE2AD9DA46FD}"/>
                  </a:ext>
                </a:extLst>
              </p:cNvPr>
              <p:cNvGrpSpPr/>
              <p:nvPr/>
            </p:nvGrpSpPr>
            <p:grpSpPr>
              <a:xfrm>
                <a:off x="4868513" y="7148039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59" name="Picture 1058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DFB9C235-685D-7204-9E82-EE0EEB0C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60" name="Picture 1059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3BE851-19C3-202C-247B-6949E347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61" name="Picture 1060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74CB6C-1379-6971-754F-42083470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62" name="Picture 1061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3CEB7D2-1DB1-CA21-9460-75CAB6D1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63" name="Picture 1062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DD8868-E367-4816-093B-3F02AA7D8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4" name="Picture 1063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4EB140-4719-BD5B-29A9-40DED10D2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65" name="Picture 1064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2E3152F-3955-2F06-24D0-C3246A28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66" name="Picture 1065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DE24303-F7D7-123B-5DAE-5233FA1F9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pic>
            <p:nvPicPr>
              <p:cNvPr id="1054" name="Picture 1053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25CE12C-367D-91B5-3B39-299119BE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323527" y="7161209"/>
                <a:ext cx="625809" cy="1090399"/>
              </a:xfrm>
              <a:prstGeom prst="rect">
                <a:avLst/>
              </a:prstGeom>
            </p:spPr>
          </p:pic>
          <p:pic>
            <p:nvPicPr>
              <p:cNvPr id="1055" name="Picture 1054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776445A8-9906-A22F-F318-E9065CF2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9385915" y="7256965"/>
                <a:ext cx="562634" cy="960092"/>
              </a:xfrm>
              <a:prstGeom prst="rect">
                <a:avLst/>
              </a:prstGeom>
            </p:spPr>
          </p:pic>
          <p:pic>
            <p:nvPicPr>
              <p:cNvPr id="1056" name="Picture 1055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3F6D9FB-E9CD-6ACF-629F-9182D92F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7898" y="7763509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7" name="Picture 1056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993ECD6-3044-A7AD-B754-B2C35E1F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8885907" y="7750808"/>
                <a:ext cx="236704" cy="404303"/>
              </a:xfrm>
              <a:prstGeom prst="rect">
                <a:avLst/>
              </a:prstGeom>
            </p:spPr>
          </p:pic>
          <p:pic>
            <p:nvPicPr>
              <p:cNvPr id="1058" name="Picture 1057" descr="A penguin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7420DE25-7FFD-D4B1-3659-C8ED4E207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943652" y="7776038"/>
                <a:ext cx="244762" cy="426469"/>
              </a:xfrm>
              <a:prstGeom prst="rect">
                <a:avLst/>
              </a:prstGeom>
            </p:spPr>
          </p:pic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96AF432D-8452-C37C-5AF1-B434469EF5C2}"/>
                </a:ext>
              </a:extLst>
            </p:cNvPr>
            <p:cNvGrpSpPr/>
            <p:nvPr/>
          </p:nvGrpSpPr>
          <p:grpSpPr>
            <a:xfrm>
              <a:off x="-46235" y="5876966"/>
              <a:ext cx="6457147" cy="1110423"/>
              <a:chOff x="-8135" y="5864266"/>
              <a:chExt cx="6457147" cy="1110423"/>
            </a:xfrm>
          </p:grpSpPr>
          <p:pic>
            <p:nvPicPr>
              <p:cNvPr id="1031" name="Picture 1030" descr="A picture containing bird, black, aquatic bird, penguin&#10;&#10;Description automatically generated">
                <a:extLst>
                  <a:ext uri="{FF2B5EF4-FFF2-40B4-BE49-F238E27FC236}">
                    <a16:creationId xmlns:a16="http://schemas.microsoft.com/office/drawing/2014/main" id="{B20871C6-46C9-37F2-7C63-A7617C191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435" y="6330293"/>
                <a:ext cx="325876" cy="556082"/>
              </a:xfrm>
              <a:prstGeom prst="rect">
                <a:avLst/>
              </a:prstGeom>
            </p:spPr>
          </p:pic>
          <p:pic>
            <p:nvPicPr>
              <p:cNvPr id="1032" name="Picture 1031" descr="A bird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C7085A3-23F0-2A3B-757A-77C2670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4685" y="6461774"/>
                <a:ext cx="221597" cy="378500"/>
              </a:xfrm>
              <a:prstGeom prst="rect">
                <a:avLst/>
              </a:prstGeom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7C24E52A-BA55-6F8A-9298-992FA4D97E1D}"/>
                  </a:ext>
                </a:extLst>
              </p:cNvPr>
              <p:cNvGrpSpPr/>
              <p:nvPr/>
            </p:nvGrpSpPr>
            <p:grpSpPr>
              <a:xfrm>
                <a:off x="-8135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43" name="Picture 1042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792DFF6B-42BA-2D6E-06C8-229AAC45D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44" name="Picture 1043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2160CE4-DA3C-2DB6-9008-DB42CA739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45" name="Picture 1044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D043E35-FF81-85FF-A357-C57DDC32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46" name="Picture 1045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15018CE2-2CEC-3994-4701-CEB69D7AE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47" name="Picture 1046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03E92B1-EB23-3E4A-F0C5-1A26F783D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8" name="Picture 1047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033722F-D5C8-3493-4F4A-58416A4B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9" name="Picture 104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B6F34D2-77AA-4459-1494-13DF1B23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50" name="Picture 104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EE52B-B0FB-B4A5-D9D4-10CB199F8F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FF8A4AAE-6C24-CC22-4C31-B0913A3C3A02}"/>
                  </a:ext>
                </a:extLst>
              </p:cNvPr>
              <p:cNvGrpSpPr/>
              <p:nvPr/>
            </p:nvGrpSpPr>
            <p:grpSpPr>
              <a:xfrm>
                <a:off x="3446879" y="5864266"/>
                <a:ext cx="3002133" cy="1110423"/>
                <a:chOff x="-8135" y="5864266"/>
                <a:chExt cx="3002133" cy="1110423"/>
              </a:xfrm>
            </p:grpSpPr>
            <p:pic>
              <p:nvPicPr>
                <p:cNvPr id="1035" name="Picture 1034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21730D2A-8F05-A19D-4AA5-B05EAD592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2081615" y="6416234"/>
                  <a:ext cx="275185" cy="469581"/>
                </a:xfrm>
                <a:prstGeom prst="rect">
                  <a:avLst/>
                </a:prstGeom>
              </p:spPr>
            </p:pic>
            <p:pic>
              <p:nvPicPr>
                <p:cNvPr id="1036" name="Picture 1035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3EF67B-EF21-736C-936C-023DC8E67B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8785" y="6455951"/>
                  <a:ext cx="249681" cy="426469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7D8B98-9616-F12B-3C06-BAE118AF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-8135" y="5877436"/>
                  <a:ext cx="625809" cy="109039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icture containing bird, black, aquatic bird, penguin&#10;&#10;Description automatically generated">
                  <a:extLst>
                    <a:ext uri="{FF2B5EF4-FFF2-40B4-BE49-F238E27FC236}">
                      <a16:creationId xmlns:a16="http://schemas.microsoft.com/office/drawing/2014/main" id="{B1F182F8-E80B-1DB0-7F8F-C69C89616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H="1">
                  <a:off x="1054253" y="5973192"/>
                  <a:ext cx="562634" cy="960092"/>
                </a:xfrm>
                <a:prstGeom prst="rect">
                  <a:avLst/>
                </a:prstGeom>
              </p:spPr>
            </p:pic>
            <p:pic>
              <p:nvPicPr>
                <p:cNvPr id="1039" name="Picture 1038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2313041-A4FD-68E6-AA5F-CE5382E6E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236" y="6479736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0" name="Picture 1039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2740934-60A9-A229-100A-5B9AC52FE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6696" y="5864266"/>
                  <a:ext cx="637302" cy="1110423"/>
                </a:xfrm>
                <a:prstGeom prst="rect">
                  <a:avLst/>
                </a:prstGeom>
              </p:spPr>
            </p:pic>
            <p:pic>
              <p:nvPicPr>
                <p:cNvPr id="1041" name="Picture 1040" descr="A bird with a black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A0E4F9-8194-3ABC-3ACA-648CAA7F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54245" y="6467035"/>
                  <a:ext cx="236704" cy="404303"/>
                </a:xfrm>
                <a:prstGeom prst="rect">
                  <a:avLst/>
                </a:prstGeom>
              </p:spPr>
            </p:pic>
            <p:pic>
              <p:nvPicPr>
                <p:cNvPr id="1042" name="Picture 1041" descr="A penguin with a black backgroun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E1B79FC-2535-F913-917E-BE3F44AE2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611990" y="6492265"/>
                  <a:ext cx="244762" cy="4264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74890ED-225C-B89B-BB5E-793E567C1A31}"/>
              </a:ext>
            </a:extLst>
          </p:cNvPr>
          <p:cNvSpPr/>
          <p:nvPr/>
        </p:nvSpPr>
        <p:spPr>
          <a:xfrm>
            <a:off x="1627776" y="-4138217"/>
            <a:ext cx="2294126" cy="208224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E156353A-464B-61D9-2BE7-39431FB71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634" y="7633188"/>
            <a:ext cx="6457951" cy="3847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FC83A-A33D-3220-0046-6C8D14E387CD}"/>
              </a:ext>
            </a:extLst>
          </p:cNvPr>
          <p:cNvSpPr txBox="1"/>
          <p:nvPr/>
        </p:nvSpPr>
        <p:spPr>
          <a:xfrm>
            <a:off x="-1322945" y="913185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A0D74-6F43-0171-F78B-AED2240B88AD}"/>
              </a:ext>
            </a:extLst>
          </p:cNvPr>
          <p:cNvSpPr txBox="1"/>
          <p:nvPr/>
        </p:nvSpPr>
        <p:spPr>
          <a:xfrm>
            <a:off x="10193520" y="8976411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ISLAND</a:t>
            </a:r>
          </a:p>
        </p:txBody>
      </p:sp>
      <p:pic>
        <p:nvPicPr>
          <p:cNvPr id="27" name="Picture 2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570D3F1E-A35A-5210-F7F4-094974C2DD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8149" y="10374479"/>
            <a:ext cx="5448571" cy="4126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D94C8B-1C95-2121-05B4-71B1BC4A8E78}"/>
              </a:ext>
            </a:extLst>
          </p:cNvPr>
          <p:cNvSpPr txBox="1"/>
          <p:nvPr/>
        </p:nvSpPr>
        <p:spPr>
          <a:xfrm>
            <a:off x="4290379" y="1503940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</a:t>
            </a:r>
          </a:p>
        </p:txBody>
      </p:sp>
      <p:pic>
        <p:nvPicPr>
          <p:cNvPr id="33" name="Picture 3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6486901-64A0-EBA8-E537-04EFDC260E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1559" y="2051383"/>
            <a:ext cx="3621749" cy="36217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2099F03-3327-0E49-A054-847B28BD9321}"/>
              </a:ext>
            </a:extLst>
          </p:cNvPr>
          <p:cNvSpPr txBox="1"/>
          <p:nvPr/>
        </p:nvSpPr>
        <p:spPr>
          <a:xfrm>
            <a:off x="12588563" y="-3142393"/>
            <a:ext cx="352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D2D500F-988C-C619-9702-DD2F9733B7EB}"/>
              </a:ext>
            </a:extLst>
          </p:cNvPr>
          <p:cNvGrpSpPr/>
          <p:nvPr/>
        </p:nvGrpSpPr>
        <p:grpSpPr>
          <a:xfrm>
            <a:off x="21819060" y="1211702"/>
            <a:ext cx="5701686" cy="4679961"/>
            <a:chOff x="2834472" y="1313654"/>
            <a:chExt cx="5701686" cy="4679961"/>
          </a:xfrm>
        </p:grpSpPr>
        <p:pic>
          <p:nvPicPr>
            <p:cNvPr id="83" name="Picture 82" descr="A penguin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F62961AA-0831-4DEC-60D6-6C9A9CE5F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94223" y="1313654"/>
              <a:ext cx="2431400" cy="4236425"/>
            </a:xfrm>
            <a:prstGeom prst="rect">
              <a:avLst/>
            </a:prstGeom>
          </p:spPr>
        </p:pic>
        <p:pic>
          <p:nvPicPr>
            <p:cNvPr id="84" name="Picture 83" descr="A picture containing text, clipart, screenshot&#10;&#10;Description automatically generated">
              <a:extLst>
                <a:ext uri="{FF2B5EF4-FFF2-40B4-BE49-F238E27FC236}">
                  <a16:creationId xmlns:a16="http://schemas.microsoft.com/office/drawing/2014/main" id="{4473AE98-66DD-9167-9725-79F6E908F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92895" y="5128028"/>
              <a:ext cx="1940463" cy="865587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A2E3167-8022-76D7-CF85-A4D01FF9FAE6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04" y="3012872"/>
              <a:ext cx="991489" cy="6285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3E9B3F4-0AD7-B20C-E382-69852F720BDA}"/>
                </a:ext>
              </a:extLst>
            </p:cNvPr>
            <p:cNvSpPr txBox="1"/>
            <p:nvPr/>
          </p:nvSpPr>
          <p:spPr>
            <a:xfrm>
              <a:off x="6407049" y="2989411"/>
              <a:ext cx="21291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Flipper length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5677BAE-7574-79A9-3F34-414657A83637}"/>
                </a:ext>
              </a:extLst>
            </p:cNvPr>
            <p:cNvCxnSpPr>
              <a:cxnSpLocks/>
            </p:cNvCxnSpPr>
            <p:nvPr/>
          </p:nvCxnSpPr>
          <p:spPr>
            <a:xfrm>
              <a:off x="4622825" y="2188981"/>
              <a:ext cx="0" cy="33804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BAC8F7C-980E-2652-266A-A969CE3E693B}"/>
                </a:ext>
              </a:extLst>
            </p:cNvPr>
            <p:cNvSpPr txBox="1"/>
            <p:nvPr/>
          </p:nvSpPr>
          <p:spPr>
            <a:xfrm>
              <a:off x="3419076" y="2580639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depth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F33618F-CD27-B32A-6DD8-A9949F4AA6A1}"/>
                </a:ext>
              </a:extLst>
            </p:cNvPr>
            <p:cNvSpPr txBox="1"/>
            <p:nvPr/>
          </p:nvSpPr>
          <p:spPr>
            <a:xfrm>
              <a:off x="2834472" y="1894342"/>
              <a:ext cx="15969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5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Bill length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F121E63-4645-E7F6-6880-9848A0C910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5611" y="2116390"/>
              <a:ext cx="401488" cy="1543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091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6464</TotalTime>
  <Words>6926</Words>
  <Application>Microsoft Macintosh PowerPoint</Application>
  <PresentationFormat>Widescreen</PresentationFormat>
  <Paragraphs>1443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Elephant Pro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 Tran</dc:creator>
  <cp:lastModifiedBy>Thu Tran</cp:lastModifiedBy>
  <cp:revision>14</cp:revision>
  <dcterms:created xsi:type="dcterms:W3CDTF">2023-04-26T05:25:34Z</dcterms:created>
  <dcterms:modified xsi:type="dcterms:W3CDTF">2023-05-02T05:53:09Z</dcterms:modified>
</cp:coreProperties>
</file>